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51" d="100"/>
          <a:sy n="51" d="100"/>
        </p:scale>
        <p:origin x="8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3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4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80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2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55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6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1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1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2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6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E815E2-B7F8-4F70-A81E-4AFF325620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FD77FE-3C11-489D-83F0-C05D563A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7D87-BB48-4FDC-8304-8289F2B3B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73141"/>
            <a:ext cx="6815669" cy="1884457"/>
          </a:xfrm>
        </p:spPr>
        <p:txBody>
          <a:bodyPr/>
          <a:lstStyle/>
          <a:p>
            <a:r>
              <a:rPr lang="en-US" sz="4400" b="1" dirty="0"/>
              <a:t>HOW CAN WE PERSUADE THE AMERICAN PUBLIC?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A4650-54D7-4043-A37B-3D19F64D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692398" y="3657598"/>
            <a:ext cx="6815669" cy="165585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WILL IT TAKE TO MOVE TO A PUBLICLY FUNDED, PRIVATELY DELIVERED HEALTH CARE FINANCING SYSTEM?</a:t>
            </a:r>
          </a:p>
        </p:txBody>
      </p:sp>
    </p:spTree>
    <p:extLst>
      <p:ext uri="{BB962C8B-B14F-4D97-AF65-F5344CB8AC3E}">
        <p14:creationId xmlns:p14="http://schemas.microsoft.com/office/powerpoint/2010/main" val="108477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754-0357-4105-92C8-C0ED7835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PERSUADING ELECTED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97E1-D632-453E-AFAF-B50A4A48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KNOW SOMETHING ABOUT THE ELECTED OFFICIAL </a:t>
            </a:r>
          </a:p>
          <a:p>
            <a:r>
              <a:rPr lang="en-US" b="1" dirty="0">
                <a:solidFill>
                  <a:srgbClr val="C00000"/>
                </a:solidFill>
              </a:rPr>
              <a:t>THANK THE ELECTED OFFICIAL FOR THEIR SERVICE</a:t>
            </a:r>
          </a:p>
          <a:p>
            <a:r>
              <a:rPr lang="en-US" b="1" dirty="0">
                <a:solidFill>
                  <a:srgbClr val="C00000"/>
                </a:solidFill>
              </a:rPr>
              <a:t>FRAME THE MESSAGE IN THEIR VALUES</a:t>
            </a:r>
          </a:p>
          <a:p>
            <a:r>
              <a:rPr lang="en-US" b="1" dirty="0">
                <a:solidFill>
                  <a:srgbClr val="C00000"/>
                </a:solidFill>
              </a:rPr>
              <a:t>APPEAL TO THEIR EMOTIONS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PROVIDE FACTS, FIGURES AND STORIES ABOUT THEIR CONSTITUENTS</a:t>
            </a:r>
          </a:p>
          <a:p>
            <a:r>
              <a:rPr lang="en-US" b="1" dirty="0">
                <a:solidFill>
                  <a:srgbClr val="C00000"/>
                </a:solidFill>
              </a:rPr>
              <a:t>BE BRIEF</a:t>
            </a:r>
          </a:p>
          <a:p>
            <a:r>
              <a:rPr lang="en-US" b="1" dirty="0">
                <a:solidFill>
                  <a:srgbClr val="C00000"/>
                </a:solidFill>
              </a:rPr>
              <a:t>THE BEST MESSENGER IS USUALLY A CONSTITUENT</a:t>
            </a:r>
          </a:p>
          <a:p>
            <a:r>
              <a:rPr lang="en-US" b="1" dirty="0">
                <a:solidFill>
                  <a:srgbClr val="C00000"/>
                </a:solidFill>
              </a:rPr>
              <a:t>VENUES CAN BE TOWN HALL MEETINGS, ONE-ON-ONE MEETINGS FUNDRAISERS,  WRITTEN COMMUNICATION INCLUDING LETTERS, EMAILS, TEXTS.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0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3E9E-7FB5-4319-80BC-C271F7D2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PERSUADING ELECTED OFFICIALS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F0DCB-D724-4972-AC61-60808C0CB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“THANK YOU FOR VOTING YES ON SB20-215 TO HOLD PHARMACEUTICAL COMPANIES ACCOUNTABLE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“SENATOR, AS YOU KNOW FAMILIES IN YOUR DISTRICT ARE BEING RIPPED OFF BY THE HEALTH INSURANCE COMPANIES PAYING 23 % HIGHER PREMIUMS ON AVERAGE THAN THE REST OF THE STATE. ARE YOU WILLING TO SUPPORT SB 20-250 TO GUARANTEE FAMILIES EXCELLENT HEALTH CARE AT A COST THEY CAN AFFORD?”</a:t>
            </a:r>
          </a:p>
        </p:txBody>
      </p:sp>
    </p:spTree>
    <p:extLst>
      <p:ext uri="{BB962C8B-B14F-4D97-AF65-F5344CB8AC3E}">
        <p14:creationId xmlns:p14="http://schemas.microsoft.com/office/powerpoint/2010/main" val="135737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2EC2-BBEB-46D9-A630-7F812143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DO WE HAVE ALL THE ANSWERS? NO, WE DO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AA66-8A29-4B4F-963A-89325F917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IT WOULD BE IDEAL IF WE HAD </a:t>
            </a:r>
            <a:r>
              <a:rPr lang="en-US" b="1" u="sng" dirty="0">
                <a:solidFill>
                  <a:srgbClr val="C00000"/>
                </a:solidFill>
              </a:rPr>
              <a:t>FOUR</a:t>
            </a:r>
            <a:r>
              <a:rPr lang="en-US" b="1" dirty="0">
                <a:solidFill>
                  <a:srgbClr val="C00000"/>
                </a:solidFill>
              </a:rPr>
              <a:t> MORE PARTNERS: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 REPUTABLE RESEARCH ORGANIZATION LIKE KAISER FAMILY FOUNDATION TO POLL THE AMERICAN PEOPLE AND LEARN MORE ABOUT HOW AMERICANS FEEL ABOUT OUR CURRENT FINANCING SYSTEM AND WHAT CHANGES THEY WOULD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 REPUTABLE SOCIAL MARKETING COMPANY TO USE THE RESEARCH FINDINGS TO DEVELOP A SOCIAL MARKETING CAMPAIGN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THE BUSINESS COMMUNITY’S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 FAMOUS AND WELL RESPECTED NON-POLITICAL SPOKESPERSON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84D9-AEA4-44AC-8C8F-4E8C2304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SHOULD WE WAIT UNTIL WE HAVE ALL THE ANSWERS? 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E5B3-1E9C-4421-A708-3DCA62A22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PEOPLE ARE DYING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PEOPLE ARE BEING RIPPED OFF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PEOPLE ARE SUFFERING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PEOPLE ARE GOING BANKRUPT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5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374B-EB84-4E77-BE8D-6FB29873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WE DO KNOW: STORY TELLING CAN BE EFFECTIVE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A4D7-4750-43AF-866E-237CBDECE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MORE EFFECTIVE THAN FACTS</a:t>
            </a:r>
          </a:p>
          <a:p>
            <a:r>
              <a:rPr lang="en-US" b="1" dirty="0">
                <a:solidFill>
                  <a:srgbClr val="C00000"/>
                </a:solidFill>
              </a:rPr>
              <a:t>PUT YOU IN A TRANCE</a:t>
            </a:r>
          </a:p>
          <a:p>
            <a:r>
              <a:rPr lang="en-US" b="1" dirty="0">
                <a:solidFill>
                  <a:srgbClr val="C00000"/>
                </a:solidFill>
              </a:rPr>
              <a:t>ARE EASY TO REMEMBER</a:t>
            </a:r>
          </a:p>
          <a:p>
            <a:r>
              <a:rPr lang="en-US" b="1" dirty="0">
                <a:solidFill>
                  <a:srgbClr val="C00000"/>
                </a:solidFill>
              </a:rPr>
              <a:t>TOUCH PEOPLE’S HEARTS</a:t>
            </a:r>
          </a:p>
          <a:p>
            <a:r>
              <a:rPr lang="en-US" b="1" dirty="0">
                <a:solidFill>
                  <a:srgbClr val="C00000"/>
                </a:solidFill>
              </a:rPr>
              <a:t>BUILD CARING AND COMPASSION</a:t>
            </a:r>
          </a:p>
          <a:p>
            <a:r>
              <a:rPr lang="en-US" b="1" dirty="0">
                <a:solidFill>
                  <a:srgbClr val="C00000"/>
                </a:solidFill>
              </a:rPr>
              <a:t>HAVE A KEY MESSAGE EMBEDDED IN THE STORY</a:t>
            </a:r>
          </a:p>
          <a:p>
            <a:r>
              <a:rPr lang="en-US" b="1" dirty="0">
                <a:solidFill>
                  <a:srgbClr val="C00000"/>
                </a:solidFill>
              </a:rPr>
              <a:t>SHOULD BE SIMPLE AND SHORT</a:t>
            </a:r>
          </a:p>
          <a:p>
            <a:r>
              <a:rPr lang="en-US" b="1" dirty="0">
                <a:solidFill>
                  <a:srgbClr val="C00000"/>
                </a:solidFill>
              </a:rPr>
              <a:t>CLARIFY WHO THE BAD GUY IS AND WHO THE GOOD GUY IS</a:t>
            </a:r>
          </a:p>
        </p:txBody>
      </p:sp>
    </p:spTree>
    <p:extLst>
      <p:ext uri="{BB962C8B-B14F-4D97-AF65-F5344CB8AC3E}">
        <p14:creationId xmlns:p14="http://schemas.microsoft.com/office/powerpoint/2010/main" val="210749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28-3F40-44D8-8DC9-979ADB17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WE DO KNOW:</a:t>
            </a:r>
            <a:br>
              <a:rPr lang="en-US" b="1" dirty="0"/>
            </a:br>
            <a:r>
              <a:rPr lang="en-US" b="1" dirty="0"/>
              <a:t>THE MESSAGE SHOULD BE…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F716-B484-459F-88F8-474E7A76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300" b="1" dirty="0">
                <a:solidFill>
                  <a:srgbClr val="C00000"/>
                </a:solidFill>
              </a:rPr>
              <a:t>ACCURATE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CLEAR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CONCISE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GENUINE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EVOKE AN EMOTION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FRAMED IN BASIC VALUES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EASY TO REMEMBER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TAILORED TO THE AUDIENCE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TAILORED TO THE MESSENGER</a:t>
            </a:r>
          </a:p>
          <a:p>
            <a:r>
              <a:rPr lang="en-US" sz="3300" b="1" dirty="0">
                <a:solidFill>
                  <a:srgbClr val="C00000"/>
                </a:solidFill>
              </a:rPr>
              <a:t>TAILORED TO THE 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5518-633A-4F68-837D-97F5C01F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WHO DO WE NEED TO PERSUADE?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71850-10ED-43F3-AF37-E5BDF6C3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3713259"/>
            <a:ext cx="9592732" cy="216260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“THE CHOIR”?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CONSERVATIVE  AMERICANS?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THE ELECTED OFFICIALS?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BUSINESS OWNERS?</a:t>
            </a:r>
          </a:p>
        </p:txBody>
      </p:sp>
    </p:spTree>
    <p:extLst>
      <p:ext uri="{BB962C8B-B14F-4D97-AF65-F5344CB8AC3E}">
        <p14:creationId xmlns:p14="http://schemas.microsoft.com/office/powerpoint/2010/main" val="361786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C9DE-62D5-467E-B02F-C0273CC3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WHO SHOULD BE THE MESSENGER?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DCE4B-58C1-4246-B048-8835E499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 PATIENT?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 NURSE?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AN ELECTED OFFICIAL?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AN ECONOMIST?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SOMEONE THE AUDIENCE IS LIKELY TO TRUST?</a:t>
            </a:r>
          </a:p>
        </p:txBody>
      </p:sp>
    </p:spTree>
    <p:extLst>
      <p:ext uri="{BB962C8B-B14F-4D97-AF65-F5344CB8AC3E}">
        <p14:creationId xmlns:p14="http://schemas.microsoft.com/office/powerpoint/2010/main" val="91016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1AFC-79A5-49E4-8D0E-E074003C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SHOULD THE MESSAGE ADAPT TO THE VENUE?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3BE4-1B8F-4D61-AAF4-5A9042F50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 KITCHEN TABLE CONVERSATION WITH A NEIGHBOR?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500 LIBERALS AT AN “OUR REVOLUTION” CONFERENCE?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IN AN ELEVATOR WITH A STRANGER?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 LETTER TO THE EDITOR?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 CONSERVATIVE ROTARY CLUB MEETING?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SOCIAL MEDIA MESSAGE TO VOUNTEERS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SOCIAL MEDIA MESSAGE TO THE GENERAL 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38C1-876C-4780-A805-4EE6461A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SHOULD THE MESSAGE BE FRAMED?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EF044-21B5-44A3-9284-61E688A8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FRAMED IN </a:t>
            </a:r>
            <a:r>
              <a:rPr lang="en-US" sz="3600" b="1" u="sng" dirty="0">
                <a:solidFill>
                  <a:srgbClr val="00B0F0"/>
                </a:solidFill>
              </a:rPr>
              <a:t>YOUR</a:t>
            </a:r>
            <a:r>
              <a:rPr lang="en-US" sz="3600" b="1" u="sng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VALUES?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FRAMED TO EVOKE AN EMOTIONAL RESPONSE?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FRAMED IN </a:t>
            </a:r>
            <a:r>
              <a:rPr lang="en-US" sz="3600" b="1" dirty="0">
                <a:solidFill>
                  <a:srgbClr val="00B0F0"/>
                </a:solidFill>
              </a:rPr>
              <a:t>VALUES YOU SHARE WITH THE AUDIENCE</a:t>
            </a:r>
            <a:r>
              <a:rPr lang="en-US" sz="36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FRAMED IN FACTS AND GRAPHS?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FRAMED IN HUMOR?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FRAMED IN PICTURES?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FRAMED IN A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1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BC35-AE83-49D3-8435-DE99BBBA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PREACHING TO “THE CHOIR”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3900F-8D75-4A0A-8592-D69F264C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689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FRAME IN PROGRESSIVE VALUES “EVERYBODY IN NOBODY OUT”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RECRUIT VOLUNTEERS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PROVIDE ENCOURAGEMENT FOR EXISTING VOLUNTEERS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PROVIDE MORE FACTS AND STORIES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SUGGEST OTHER WAYS TO HELP</a:t>
            </a:r>
          </a:p>
        </p:txBody>
      </p:sp>
    </p:spTree>
    <p:extLst>
      <p:ext uri="{BB962C8B-B14F-4D97-AF65-F5344CB8AC3E}">
        <p14:creationId xmlns:p14="http://schemas.microsoft.com/office/powerpoint/2010/main" val="151736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74CF-E977-4A4A-9CD7-C0276C2B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PERSUADING A CONSERVATIVE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7AB7-78B4-4E86-B774-E4DD9534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FRAME THE MESSAGE IN VALUES YOU SHARE WITH THEM: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FAMILY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PATRIOTISM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HARD WORK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FAITH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FREEDOM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DIGNITY OF HUMAN LIFE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FOUNDING FATHER’S VISION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5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638E-3CF3-4F96-A43A-87686FD1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PERSUADING A CONSERVATIVE WHITE WORKING CLASS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F0B4-DE75-4E49-8841-9B00E7C2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“IN THESE UNCERTAIN TIMES WOULD YOU PREFER AN </a:t>
            </a:r>
            <a:r>
              <a:rPr lang="en-US" sz="3200" b="1" dirty="0">
                <a:solidFill>
                  <a:srgbClr val="00B0F0"/>
                </a:solidFill>
              </a:rPr>
              <a:t>AMERICAN </a:t>
            </a:r>
            <a:r>
              <a:rPr lang="en-US" sz="3200" b="1" dirty="0">
                <a:solidFill>
                  <a:srgbClr val="C00000"/>
                </a:solidFill>
              </a:rPr>
              <a:t>HEALTH CARE PLAN THAT COST YOU LESS AND GUARANTEES </a:t>
            </a:r>
            <a:r>
              <a:rPr lang="en-US" sz="3200" b="1" dirty="0">
                <a:solidFill>
                  <a:srgbClr val="00B0F0"/>
                </a:solidFill>
              </a:rPr>
              <a:t>YOUR HARD WORKING FAMILY </a:t>
            </a:r>
            <a:r>
              <a:rPr lang="en-US" sz="3200" b="1" dirty="0">
                <a:solidFill>
                  <a:srgbClr val="C00000"/>
                </a:solidFill>
              </a:rPr>
              <a:t>WOULD HAVE ALL THE HEALTH CARE BENEFITS THEY NEED EVEN IF YOU LOOSE YOUR JOB?”</a:t>
            </a:r>
          </a:p>
        </p:txBody>
      </p:sp>
    </p:spTree>
    <p:extLst>
      <p:ext uri="{BB962C8B-B14F-4D97-AF65-F5344CB8AC3E}">
        <p14:creationId xmlns:p14="http://schemas.microsoft.com/office/powerpoint/2010/main" val="292110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ECA1-FFC8-4442-8E37-D8E89217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PERSUADING CONSERVATIVE ELITE CLASS ROTARY CLUB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D67A-245F-4932-BC72-19FA7DA0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“IN THESE UNCERTAIN TIMES WOULD YOU PREFER AN </a:t>
            </a:r>
            <a:r>
              <a:rPr lang="en-US" sz="3600" b="1" dirty="0">
                <a:solidFill>
                  <a:srgbClr val="00B0F0"/>
                </a:solidFill>
              </a:rPr>
              <a:t>AMERICAN </a:t>
            </a:r>
            <a:r>
              <a:rPr lang="en-US" sz="3600" b="1" dirty="0">
                <a:solidFill>
                  <a:srgbClr val="C00000"/>
                </a:solidFill>
              </a:rPr>
              <a:t>HEALTH CARE PLAN THAT WOULD PROVIDE THE HIGHEST QUALITY OF HEALTH CARE </a:t>
            </a:r>
            <a:r>
              <a:rPr lang="en-US" sz="4400" b="1" u="sng" dirty="0">
                <a:solidFill>
                  <a:srgbClr val="C00000"/>
                </a:solidFill>
              </a:rPr>
              <a:t>AND</a:t>
            </a:r>
            <a:r>
              <a:rPr lang="en-US" sz="3600" b="1" dirty="0">
                <a:solidFill>
                  <a:srgbClr val="C00000"/>
                </a:solidFill>
              </a:rPr>
              <a:t> CONTROL THE COST OF HEALTH CARE FOR </a:t>
            </a:r>
            <a:r>
              <a:rPr lang="en-US" sz="3600" b="1" dirty="0">
                <a:solidFill>
                  <a:srgbClr val="00B0F0"/>
                </a:solidFill>
              </a:rPr>
              <a:t>YOUR FAMILY</a:t>
            </a:r>
            <a:r>
              <a:rPr lang="en-US" sz="3600" b="1" dirty="0">
                <a:solidFill>
                  <a:srgbClr val="C00000"/>
                </a:solidFill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813635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655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HOW CAN WE PERSUADE THE AMERICAN PUBLIC?</vt:lpstr>
      <vt:lpstr>WHO DO WE NEED TO PERSUADE?</vt:lpstr>
      <vt:lpstr>WHO SHOULD BE THE MESSENGER?</vt:lpstr>
      <vt:lpstr>SHOULD THE MESSAGE ADAPT TO THE VENUE?</vt:lpstr>
      <vt:lpstr>HOW SHOULD THE MESSAGE BE FRAMED?</vt:lpstr>
      <vt:lpstr>PREACHING TO “THE CHOIR”</vt:lpstr>
      <vt:lpstr>PERSUADING A CONSERVATIVE AUDIENCE</vt:lpstr>
      <vt:lpstr>PERSUADING A CONSERVATIVE WHITE WORKING CLASS AUDIENCE</vt:lpstr>
      <vt:lpstr>PERSUADING CONSERVATIVE ELITE CLASS ROTARY CLUB MEMBERS</vt:lpstr>
      <vt:lpstr>PERSUADING ELECTED OFFICIALS</vt:lpstr>
      <vt:lpstr>PERSUADING ELECTED OFFICIALS</vt:lpstr>
      <vt:lpstr>DO WE HAVE ALL THE ANSWERS? NO, WE DO NOT</vt:lpstr>
      <vt:lpstr>SHOULD WE WAIT UNTIL WE HAVE ALL THE ANSWERS? NO</vt:lpstr>
      <vt:lpstr>WHAT WE DO KNOW: STORY TELLING CAN BE EFFECTIVE</vt:lpstr>
      <vt:lpstr>WHAT WE DO KNOW: THE MESSAGE SHOULD BE…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PERSUADE THE AMERICAN PUBLIC?</dc:title>
  <dc:creator>Jeanne Nicholson</dc:creator>
  <cp:lastModifiedBy>Barbara Pearson</cp:lastModifiedBy>
  <cp:revision>21</cp:revision>
  <dcterms:created xsi:type="dcterms:W3CDTF">2020-04-06T18:27:07Z</dcterms:created>
  <dcterms:modified xsi:type="dcterms:W3CDTF">2020-04-18T21:35:30Z</dcterms:modified>
</cp:coreProperties>
</file>