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2382" r:id="rId3"/>
    <p:sldId id="2386" r:id="rId4"/>
    <p:sldId id="2394" r:id="rId5"/>
    <p:sldId id="2388" r:id="rId6"/>
    <p:sldId id="463" r:id="rId7"/>
    <p:sldId id="2392" r:id="rId8"/>
    <p:sldId id="367" r:id="rId9"/>
    <p:sldId id="2400" r:id="rId10"/>
    <p:sldId id="2401" r:id="rId11"/>
    <p:sldId id="2363" r:id="rId12"/>
    <p:sldId id="2327" r:id="rId13"/>
    <p:sldId id="2406" r:id="rId14"/>
    <p:sldId id="2292" r:id="rId15"/>
    <p:sldId id="2289" r:id="rId16"/>
    <p:sldId id="2297" r:id="rId17"/>
    <p:sldId id="2296" r:id="rId18"/>
    <p:sldId id="2407" r:id="rId19"/>
    <p:sldId id="2408" r:id="rId20"/>
    <p:sldId id="2402" r:id="rId21"/>
    <p:sldId id="2377" r:id="rId22"/>
    <p:sldId id="2405" r:id="rId23"/>
    <p:sldId id="2404" r:id="rId24"/>
    <p:sldId id="2362" r:id="rId25"/>
    <p:sldId id="391" r:id="rId26"/>
    <p:sldId id="424" r:id="rId27"/>
    <p:sldId id="443" r:id="rId28"/>
    <p:sldId id="2355" r:id="rId29"/>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C02"/>
    <a:srgbClr val="347B03"/>
    <a:srgbClr val="F7FFF0"/>
    <a:srgbClr val="D5D6CB"/>
    <a:srgbClr val="C2D3AD"/>
    <a:srgbClr val="CAD4BA"/>
    <a:srgbClr val="CFD5C1"/>
    <a:srgbClr val="B0D28B"/>
    <a:srgbClr val="82C3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p:restoredTop sz="94593"/>
  </p:normalViewPr>
  <p:slideViewPr>
    <p:cSldViewPr snapToGrid="0" snapToObjects="1">
      <p:cViewPr varScale="1">
        <p:scale>
          <a:sx n="111" d="100"/>
          <a:sy n="111" d="100"/>
        </p:scale>
        <p:origin x="1232" y="192"/>
      </p:cViewPr>
      <p:guideLst>
        <p:guide orient="horz" pos="2160"/>
        <p:guide pos="2880"/>
      </p:guideLst>
    </p:cSldViewPr>
  </p:slideViewPr>
  <p:notesTextViewPr>
    <p:cViewPr>
      <p:scale>
        <a:sx n="100" d="100"/>
        <a:sy n="100" d="100"/>
      </p:scale>
      <p:origin x="0" y="0"/>
    </p:cViewPr>
  </p:notesTextViewPr>
  <p:sorterViewPr>
    <p:cViewPr varScale="1">
      <p:scale>
        <a:sx n="104" d="100"/>
        <a:sy n="10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2ABD16-CD6F-6B49-833D-3523DF37BA68}" type="datetimeFigureOut">
              <a:rPr lang="en-US" smtClean="0"/>
              <a:t>10/19/22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56A942-79BD-C747-8BD3-547B038DF3D3}" type="slidenum">
              <a:rPr lang="en-US" smtClean="0"/>
              <a:t>‹#›</a:t>
            </a:fld>
            <a:endParaRPr lang="en-US"/>
          </a:p>
        </p:txBody>
      </p:sp>
    </p:spTree>
    <p:extLst>
      <p:ext uri="{BB962C8B-B14F-4D97-AF65-F5344CB8AC3E}">
        <p14:creationId xmlns:p14="http://schemas.microsoft.com/office/powerpoint/2010/main" val="375638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4756D-6CF1-F243-95FB-A33108D18524}" type="datetimeFigureOut">
              <a:rPr lang="en-US" smtClean="0"/>
              <a:t>10/19/22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EFDCE-F835-2E48-928B-94C70D177772}" type="slidenum">
              <a:rPr lang="en-US" smtClean="0"/>
              <a:t>‹#›</a:t>
            </a:fld>
            <a:endParaRPr lang="en-US"/>
          </a:p>
        </p:txBody>
      </p:sp>
    </p:spTree>
    <p:extLst>
      <p:ext uri="{BB962C8B-B14F-4D97-AF65-F5344CB8AC3E}">
        <p14:creationId xmlns:p14="http://schemas.microsoft.com/office/powerpoint/2010/main" val="32892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ealthcatalyst.com/insights/5-ways-improve-hcc-coding-accuracy-risk-adjustmen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5 Ways to Improve HCC Coding Accuracy and Risk Adjustment (healthcatalyst.com)</a:t>
            </a:r>
            <a:endParaRPr lang="en-US" dirty="0"/>
          </a:p>
          <a:p>
            <a:endParaRPr lang="en-US" dirty="0"/>
          </a:p>
        </p:txBody>
      </p:sp>
      <p:sp>
        <p:nvSpPr>
          <p:cNvPr id="4" name="Slide Number Placeholder 3"/>
          <p:cNvSpPr>
            <a:spLocks noGrp="1"/>
          </p:cNvSpPr>
          <p:nvPr>
            <p:ph type="sldNum" sz="quarter" idx="5"/>
          </p:nvPr>
        </p:nvSpPr>
        <p:spPr/>
        <p:txBody>
          <a:bodyPr/>
          <a:lstStyle/>
          <a:p>
            <a:fld id="{C099F744-FD9C-44F3-92AB-510D9A2A268B}" type="slidenum">
              <a:rPr lang="en-US" smtClean="0"/>
              <a:t>8</a:t>
            </a:fld>
            <a:endParaRPr lang="en-US"/>
          </a:p>
        </p:txBody>
      </p:sp>
    </p:spTree>
    <p:extLst>
      <p:ext uri="{BB962C8B-B14F-4D97-AF65-F5344CB8AC3E}">
        <p14:creationId xmlns:p14="http://schemas.microsoft.com/office/powerpoint/2010/main" val="419010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EF637F-A215-1A4A-8102-097FCD1E8269}" type="datetimeFigureOut">
              <a:rPr lang="en-US" smtClean="0"/>
              <a:t>10/19/22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1235-F753-6A42-9C7B-E29F4AC9911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EF637F-A215-1A4A-8102-097FCD1E8269}" type="datetimeFigureOut">
              <a:rPr lang="en-US" smtClean="0"/>
              <a:t>10/19/22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EF637F-A215-1A4A-8102-097FCD1E8269}" type="datetimeFigureOut">
              <a:rPr lang="en-US" smtClean="0"/>
              <a:t>10/19/22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a:t>Click to edit Master title style</a:t>
            </a:r>
          </a:p>
        </p:txBody>
      </p:sp>
      <p:sp>
        <p:nvSpPr>
          <p:cNvPr id="7" name="Text Placeholder 11"/>
          <p:cNvSpPr>
            <a:spLocks noGrp="1"/>
          </p:cNvSpPr>
          <p:nvPr>
            <p:ph type="body" idx="10" hasCustomPrompt="1"/>
          </p:nvPr>
        </p:nvSpPr>
        <p:spPr>
          <a:xfrm>
            <a:off x="0" y="6016753"/>
            <a:ext cx="6172200" cy="841248"/>
          </a:xfrm>
        </p:spPr>
        <p:txBody>
          <a:bodyPr anchor="ctr">
            <a:normAutofit/>
          </a:bodyPr>
          <a:lstStyle>
            <a:lvl1pPr marL="0" indent="0">
              <a:buNone/>
              <a:defRPr sz="900" baseline="0"/>
            </a:lvl1pPr>
          </a:lstStyle>
          <a:p>
            <a:pPr lvl="0"/>
            <a:r>
              <a:rPr lang="en-US" dirty="0"/>
              <a:t>Click to edit footnote</a:t>
            </a:r>
          </a:p>
        </p:txBody>
      </p:sp>
    </p:spTree>
    <p:extLst>
      <p:ext uri="{BB962C8B-B14F-4D97-AF65-F5344CB8AC3E}">
        <p14:creationId xmlns:p14="http://schemas.microsoft.com/office/powerpoint/2010/main" val="215750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EF637F-A215-1A4A-8102-097FCD1E8269}" type="datetimeFigureOut">
              <a:rPr lang="en-US" smtClean="0"/>
              <a:t>10/19/22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EF637F-A215-1A4A-8102-097FCD1E8269}" type="datetimeFigureOut">
              <a:rPr lang="en-US" smtClean="0"/>
              <a:t>10/19/22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F1235-F753-6A42-9C7B-E29F4AC9911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EF637F-A215-1A4A-8102-097FCD1E8269}" type="datetimeFigureOut">
              <a:rPr lang="en-US" smtClean="0"/>
              <a:t>10/19/22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EF637F-A215-1A4A-8102-097FCD1E8269}" type="datetimeFigureOut">
              <a:rPr lang="en-US" smtClean="0"/>
              <a:t>10/19/22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F1235-F753-6A42-9C7B-E29F4AC9911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EF637F-A215-1A4A-8102-097FCD1E8269}" type="datetimeFigureOut">
              <a:rPr lang="en-US" smtClean="0"/>
              <a:t>10/19/22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F637F-A215-1A4A-8102-097FCD1E8269}" type="datetimeFigureOut">
              <a:rPr lang="en-US" smtClean="0"/>
              <a:t>10/19/22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EF637F-A215-1A4A-8102-097FCD1E8269}" type="datetimeFigureOut">
              <a:rPr lang="en-US" smtClean="0"/>
              <a:t>10/19/22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1235-F753-6A42-9C7B-E29F4AC9911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EF637F-A215-1A4A-8102-097FCD1E8269}" type="datetimeFigureOut">
              <a:rPr lang="en-US" smtClean="0"/>
              <a:t>10/19/22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F1235-F753-6A42-9C7B-E29F4AC991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BEF637F-A215-1A4A-8102-097FCD1E8269}" type="datetimeFigureOut">
              <a:rPr lang="en-US" smtClean="0"/>
              <a:t>10/19/22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81F1235-F753-6A42-9C7B-E29F4AC991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Sbkemblemd@gmail.com"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amanetwork.com/journals/jama/fullarticle/2674671" TargetMode="External"/><Relationship Id="rId2" Type="http://schemas.openxmlformats.org/officeDocument/2006/relationships/hyperlink" Target="https://data.oecd.org/healthcare/doctors-consultations.htm#indicator-cha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5500"/>
            <a:ext cx="7848600" cy="2578100"/>
          </a:xfrm>
        </p:spPr>
        <p:txBody>
          <a:bodyPr anchor="ctr">
            <a:noAutofit/>
          </a:bodyPr>
          <a:lstStyle/>
          <a:p>
            <a:r>
              <a:rPr lang="en-US" sz="3600" dirty="0"/>
              <a:t>How States privatize—and </a:t>
            </a:r>
            <a:br>
              <a:rPr lang="en-US" sz="3600" dirty="0"/>
            </a:br>
            <a:r>
              <a:rPr lang="en-US" sz="3600" dirty="0"/>
              <a:t>can </a:t>
            </a:r>
            <a:r>
              <a:rPr lang="en-US" sz="3600" dirty="0" err="1"/>
              <a:t>unprivatize</a:t>
            </a:r>
            <a:r>
              <a:rPr lang="en-US" sz="3600" dirty="0"/>
              <a:t> Medicaid</a:t>
            </a:r>
            <a:endParaRPr lang="en-US" sz="1800" dirty="0"/>
          </a:p>
        </p:txBody>
      </p:sp>
      <p:sp>
        <p:nvSpPr>
          <p:cNvPr id="3" name="Subtitle 2"/>
          <p:cNvSpPr>
            <a:spLocks noGrp="1"/>
          </p:cNvSpPr>
          <p:nvPr>
            <p:ph type="subTitle" idx="1"/>
          </p:nvPr>
        </p:nvSpPr>
        <p:spPr>
          <a:xfrm>
            <a:off x="1053744" y="3429000"/>
            <a:ext cx="6400800" cy="2848904"/>
          </a:xfrm>
          <a:solidFill>
            <a:schemeClr val="accent1">
              <a:lumMod val="20000"/>
              <a:lumOff val="80000"/>
            </a:schemeClr>
          </a:solidFill>
        </p:spPr>
        <p:txBody>
          <a:bodyPr>
            <a:noAutofit/>
          </a:bodyPr>
          <a:lstStyle/>
          <a:p>
            <a:r>
              <a:rPr lang="en-US" sz="2000" dirty="0"/>
              <a:t>Stephen B. Kemble, MD</a:t>
            </a:r>
          </a:p>
          <a:p>
            <a:r>
              <a:rPr lang="en-US" sz="1600" dirty="0"/>
              <a:t>	Appointed to Hawaii Health Authority in 2011</a:t>
            </a:r>
          </a:p>
          <a:p>
            <a:r>
              <a:rPr lang="en-US" sz="1600" dirty="0"/>
              <a:t>	</a:t>
            </a:r>
          </a:p>
          <a:p>
            <a:r>
              <a:rPr lang="en-US" sz="2000" dirty="0"/>
              <a:t>Democratic Party of Hawaii Health Committee</a:t>
            </a:r>
          </a:p>
          <a:p>
            <a:r>
              <a:rPr lang="en-US" sz="2000" dirty="0"/>
              <a:t>Lunch &amp; Learn</a:t>
            </a:r>
          </a:p>
          <a:p>
            <a:r>
              <a:rPr lang="en-US" sz="2000" dirty="0"/>
              <a:t>November 17, 2021</a:t>
            </a:r>
          </a:p>
          <a:p>
            <a:endParaRPr lang="en-US" sz="2000" dirty="0"/>
          </a:p>
          <a:p>
            <a:r>
              <a:rPr lang="en-US" sz="2000" dirty="0"/>
              <a:t>(adapted by </a:t>
            </a:r>
            <a:r>
              <a:rPr lang="en-US" sz="2000" dirty="0" err="1"/>
              <a:t>bzpearson</a:t>
            </a:r>
            <a:r>
              <a:rPr lang="en-US" sz="2000" dirty="0"/>
              <a:t> to be more generic-10-2022)</a:t>
            </a:r>
          </a:p>
        </p:txBody>
      </p:sp>
    </p:spTree>
    <p:extLst>
      <p:ext uri="{BB962C8B-B14F-4D97-AF65-F5344CB8AC3E}">
        <p14:creationId xmlns:p14="http://schemas.microsoft.com/office/powerpoint/2010/main" val="3331770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65E3-5122-2A45-A80D-340841B39275}"/>
              </a:ext>
            </a:extLst>
          </p:cNvPr>
          <p:cNvSpPr>
            <a:spLocks noGrp="1"/>
          </p:cNvSpPr>
          <p:nvPr>
            <p:ph type="title"/>
          </p:nvPr>
        </p:nvSpPr>
        <p:spPr>
          <a:xfrm>
            <a:off x="457200" y="533400"/>
            <a:ext cx="8229600" cy="1592854"/>
          </a:xfrm>
        </p:spPr>
        <p:txBody>
          <a:bodyPr>
            <a:normAutofit fontScale="90000"/>
          </a:bodyPr>
          <a:lstStyle/>
          <a:p>
            <a:r>
              <a:rPr lang="en-US" dirty="0"/>
              <a:t>Similar whistleblower lawsuits are pending or have been settled against Medicare Advantage plans run by:</a:t>
            </a:r>
          </a:p>
        </p:txBody>
      </p:sp>
      <p:sp>
        <p:nvSpPr>
          <p:cNvPr id="3" name="Content Placeholder 2">
            <a:extLst>
              <a:ext uri="{FF2B5EF4-FFF2-40B4-BE49-F238E27FC236}">
                <a16:creationId xmlns:a16="http://schemas.microsoft.com/office/drawing/2014/main" id="{C0526FE1-F275-C441-AACD-862F778D082C}"/>
              </a:ext>
            </a:extLst>
          </p:cNvPr>
          <p:cNvSpPr>
            <a:spLocks noGrp="1"/>
          </p:cNvSpPr>
          <p:nvPr>
            <p:ph idx="1"/>
          </p:nvPr>
        </p:nvSpPr>
        <p:spPr>
          <a:xfrm>
            <a:off x="457200" y="2236424"/>
            <a:ext cx="8229600" cy="4240575"/>
          </a:xfrm>
          <a:solidFill>
            <a:schemeClr val="accent1">
              <a:lumMod val="20000"/>
              <a:lumOff val="80000"/>
            </a:schemeClr>
          </a:solidFill>
        </p:spPr>
        <p:txBody>
          <a:bodyPr>
            <a:normAutofit/>
          </a:bodyPr>
          <a:lstStyle/>
          <a:p>
            <a:r>
              <a:rPr lang="en-US" sz="3600" dirty="0"/>
              <a:t>Signa</a:t>
            </a:r>
          </a:p>
          <a:p>
            <a:r>
              <a:rPr lang="en-US" sz="3600" dirty="0"/>
              <a:t>Anthem</a:t>
            </a:r>
          </a:p>
          <a:p>
            <a:r>
              <a:rPr lang="en-US" sz="3600" dirty="0"/>
              <a:t>Sutter</a:t>
            </a:r>
          </a:p>
          <a:p>
            <a:r>
              <a:rPr lang="en-US" sz="3600" dirty="0"/>
              <a:t>United Health Group</a:t>
            </a:r>
          </a:p>
          <a:p>
            <a:r>
              <a:rPr lang="en-US" sz="3600" dirty="0"/>
              <a:t>Humana</a:t>
            </a:r>
          </a:p>
          <a:p>
            <a:r>
              <a:rPr lang="en-US" sz="3600" dirty="0"/>
              <a:t>Aetna</a:t>
            </a:r>
          </a:p>
        </p:txBody>
      </p:sp>
    </p:spTree>
    <p:extLst>
      <p:ext uri="{BB962C8B-B14F-4D97-AF65-F5344CB8AC3E}">
        <p14:creationId xmlns:p14="http://schemas.microsoft.com/office/powerpoint/2010/main" val="2333692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B4A61-C14C-3644-AFEC-630A9024AFA2}"/>
              </a:ext>
            </a:extLst>
          </p:cNvPr>
          <p:cNvSpPr>
            <a:spLocks noGrp="1"/>
          </p:cNvSpPr>
          <p:nvPr>
            <p:ph type="title"/>
          </p:nvPr>
        </p:nvSpPr>
        <p:spPr/>
        <p:txBody>
          <a:bodyPr>
            <a:normAutofit fontScale="90000"/>
          </a:bodyPr>
          <a:lstStyle/>
          <a:p>
            <a:r>
              <a:rPr lang="en-US" dirty="0"/>
              <a:t>AND, Administrative cost can be hidden</a:t>
            </a:r>
          </a:p>
        </p:txBody>
      </p:sp>
      <p:sp>
        <p:nvSpPr>
          <p:cNvPr id="3" name="Content Placeholder 2">
            <a:extLst>
              <a:ext uri="{FF2B5EF4-FFF2-40B4-BE49-F238E27FC236}">
                <a16:creationId xmlns:a16="http://schemas.microsoft.com/office/drawing/2014/main" id="{832B0DF4-917B-5944-9015-402AD7555A8E}"/>
              </a:ext>
            </a:extLst>
          </p:cNvPr>
          <p:cNvSpPr>
            <a:spLocks noGrp="1"/>
          </p:cNvSpPr>
          <p:nvPr>
            <p:ph idx="1"/>
          </p:nvPr>
        </p:nvSpPr>
        <p:spPr>
          <a:solidFill>
            <a:schemeClr val="accent1">
              <a:lumMod val="20000"/>
              <a:lumOff val="80000"/>
            </a:schemeClr>
          </a:solidFill>
        </p:spPr>
        <p:txBody>
          <a:bodyPr>
            <a:normAutofit fontScale="92500"/>
          </a:bodyPr>
          <a:lstStyle/>
          <a:p>
            <a:r>
              <a:rPr lang="en-US" dirty="0"/>
              <a:t>In 2011, after passage of the Affordable Care Act,</a:t>
            </a:r>
          </a:p>
          <a:p>
            <a:r>
              <a:rPr lang="en-US" dirty="0"/>
              <a:t>Obama administration negotiated with the health insurance industry and agreed to classify “medical management” as health care, not administration, in calculating “Medical Loss Ratio.”</a:t>
            </a:r>
          </a:p>
          <a:p>
            <a:r>
              <a:rPr lang="en-US" dirty="0"/>
              <a:t>“Medical management” includes anything plans do with a stated goal of assuring appropriate utilization, controlling cost, and/or improving quality of care. </a:t>
            </a:r>
          </a:p>
          <a:p>
            <a:r>
              <a:rPr lang="en-US" dirty="0"/>
              <a:t>Includes </a:t>
            </a:r>
            <a:r>
              <a:rPr lang="en-US" dirty="0">
                <a:solidFill>
                  <a:schemeClr val="tx2"/>
                </a:solidFill>
              </a:rPr>
              <a:t>administrative cost of payment reforms </a:t>
            </a:r>
            <a:r>
              <a:rPr lang="en-US" dirty="0"/>
              <a:t>with these stated goals.</a:t>
            </a:r>
          </a:p>
          <a:p>
            <a:r>
              <a:rPr lang="en-US" dirty="0">
                <a:solidFill>
                  <a:schemeClr val="tx2"/>
                </a:solidFill>
              </a:rPr>
              <a:t>All that matters is the stated goal – not the actual outcome. </a:t>
            </a:r>
            <a:r>
              <a:rPr lang="en-US" dirty="0"/>
              <a:t>In fact, almost all recent innovations in “medical management” are having the opposite effect of the stated goals.</a:t>
            </a:r>
          </a:p>
        </p:txBody>
      </p:sp>
    </p:spTree>
    <p:extLst>
      <p:ext uri="{BB962C8B-B14F-4D97-AF65-F5344CB8AC3E}">
        <p14:creationId xmlns:p14="http://schemas.microsoft.com/office/powerpoint/2010/main" val="47892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5D557-7CEC-A742-98F8-0A11FE1411AC}"/>
              </a:ext>
            </a:extLst>
          </p:cNvPr>
          <p:cNvSpPr>
            <a:spLocks noGrp="1"/>
          </p:cNvSpPr>
          <p:nvPr>
            <p:ph type="title"/>
          </p:nvPr>
        </p:nvSpPr>
        <p:spPr>
          <a:xfrm>
            <a:off x="457200" y="1106311"/>
            <a:ext cx="8229600" cy="5057421"/>
          </a:xfrm>
          <a:solidFill>
            <a:schemeClr val="accent1">
              <a:lumMod val="20000"/>
              <a:lumOff val="80000"/>
            </a:schemeClr>
          </a:solidFill>
        </p:spPr>
        <p:txBody>
          <a:bodyPr/>
          <a:lstStyle/>
          <a:p>
            <a:pPr algn="ctr"/>
            <a:r>
              <a:rPr lang="en-US" dirty="0"/>
              <a:t>Medicaid Managed Care</a:t>
            </a:r>
          </a:p>
        </p:txBody>
      </p:sp>
    </p:spTree>
    <p:extLst>
      <p:ext uri="{BB962C8B-B14F-4D97-AF65-F5344CB8AC3E}">
        <p14:creationId xmlns:p14="http://schemas.microsoft.com/office/powerpoint/2010/main" val="235091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ADDC-DDB1-6042-AD44-3F786D7B36C5}"/>
              </a:ext>
            </a:extLst>
          </p:cNvPr>
          <p:cNvSpPr>
            <a:spLocks noGrp="1"/>
          </p:cNvSpPr>
          <p:nvPr>
            <p:ph type="title"/>
          </p:nvPr>
        </p:nvSpPr>
        <p:spPr/>
        <p:txBody>
          <a:bodyPr>
            <a:normAutofit fontScale="90000"/>
          </a:bodyPr>
          <a:lstStyle/>
          <a:p>
            <a:r>
              <a:rPr lang="en-US" dirty="0"/>
              <a:t>3 Federally Recognized forms of Medicaid</a:t>
            </a:r>
          </a:p>
        </p:txBody>
      </p:sp>
      <p:sp>
        <p:nvSpPr>
          <p:cNvPr id="3" name="Content Placeholder 2">
            <a:extLst>
              <a:ext uri="{FF2B5EF4-FFF2-40B4-BE49-F238E27FC236}">
                <a16:creationId xmlns:a16="http://schemas.microsoft.com/office/drawing/2014/main" id="{70AB2513-9A14-B048-B2ED-B3A0197D7A81}"/>
              </a:ext>
            </a:extLst>
          </p:cNvPr>
          <p:cNvSpPr>
            <a:spLocks noGrp="1"/>
          </p:cNvSpPr>
          <p:nvPr>
            <p:ph idx="1"/>
          </p:nvPr>
        </p:nvSpPr>
        <p:spPr>
          <a:solidFill>
            <a:schemeClr val="accent1">
              <a:lumMod val="20000"/>
              <a:lumOff val="80000"/>
            </a:schemeClr>
          </a:solidFill>
        </p:spPr>
        <p:txBody>
          <a:bodyPr>
            <a:normAutofit lnSpcReduction="10000"/>
          </a:bodyPr>
          <a:lstStyle/>
          <a:p>
            <a:r>
              <a:rPr lang="en-US" dirty="0"/>
              <a:t>Original – “Unmanaged Fee-for-Service” (FFS)</a:t>
            </a:r>
          </a:p>
          <a:p>
            <a:r>
              <a:rPr lang="en-US" dirty="0"/>
              <a:t>Managed Care Organizations (MCOs) – </a:t>
            </a:r>
          </a:p>
          <a:p>
            <a:pPr lvl="1"/>
            <a:r>
              <a:rPr lang="en-US" dirty="0"/>
              <a:t>1115 waivers to contract Medicaid to private HMO health insurance plans</a:t>
            </a:r>
          </a:p>
          <a:p>
            <a:pPr lvl="1"/>
            <a:r>
              <a:rPr lang="en-US" dirty="0"/>
              <a:t>Goals: budgetary predictability, control cost, improve care coordination and quality, enable more flexible benefits, network management, and payment schemes</a:t>
            </a:r>
            <a:endParaRPr lang="en-US" dirty="0">
              <a:solidFill>
                <a:schemeClr val="tx2"/>
              </a:solidFill>
            </a:endParaRPr>
          </a:p>
          <a:p>
            <a:r>
              <a:rPr lang="en-US" dirty="0"/>
              <a:t>Primary Care Case Management (PCCM), or “Managed Fee-for-Service”</a:t>
            </a:r>
          </a:p>
          <a:p>
            <a:pPr lvl="1"/>
            <a:r>
              <a:rPr lang="en-US" dirty="0"/>
              <a:t>State retains insurance risk</a:t>
            </a:r>
          </a:p>
          <a:p>
            <a:pPr lvl="1"/>
            <a:r>
              <a:rPr lang="en-US" dirty="0"/>
              <a:t>Extra payment to primary care doctors for care coordination</a:t>
            </a:r>
          </a:p>
          <a:p>
            <a:pPr lvl="1"/>
            <a:r>
              <a:rPr lang="en-US" dirty="0"/>
              <a:t>1950 waivers - Interdisciplinary community programs for high-risk patients, intensive case management </a:t>
            </a:r>
          </a:p>
          <a:p>
            <a:pPr lvl="1"/>
            <a:r>
              <a:rPr lang="en-US" dirty="0"/>
              <a:t>Behavioral health support</a:t>
            </a:r>
          </a:p>
        </p:txBody>
      </p:sp>
    </p:spTree>
    <p:extLst>
      <p:ext uri="{BB962C8B-B14F-4D97-AF65-F5344CB8AC3E}">
        <p14:creationId xmlns:p14="http://schemas.microsoft.com/office/powerpoint/2010/main" val="250857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EAC1-A1F6-2548-8C56-09EA464C23E1}"/>
              </a:ext>
            </a:extLst>
          </p:cNvPr>
          <p:cNvSpPr>
            <a:spLocks noGrp="1"/>
          </p:cNvSpPr>
          <p:nvPr>
            <p:ph type="title"/>
          </p:nvPr>
        </p:nvSpPr>
        <p:spPr/>
        <p:txBody>
          <a:bodyPr/>
          <a:lstStyle/>
          <a:p>
            <a:r>
              <a:rPr lang="en-US" dirty="0"/>
              <a:t>Adoption of Medicaid Managed Care</a:t>
            </a:r>
          </a:p>
        </p:txBody>
      </p:sp>
      <p:sp>
        <p:nvSpPr>
          <p:cNvPr id="3" name="Content Placeholder 2">
            <a:extLst>
              <a:ext uri="{FF2B5EF4-FFF2-40B4-BE49-F238E27FC236}">
                <a16:creationId xmlns:a16="http://schemas.microsoft.com/office/drawing/2014/main" id="{6D53BA48-ACC7-5948-AB3F-0A5D0C67C57E}"/>
              </a:ext>
            </a:extLst>
          </p:cNvPr>
          <p:cNvSpPr>
            <a:spLocks noGrp="1"/>
          </p:cNvSpPr>
          <p:nvPr>
            <p:ph idx="1"/>
          </p:nvPr>
        </p:nvSpPr>
        <p:spPr>
          <a:solidFill>
            <a:schemeClr val="accent1">
              <a:lumMod val="20000"/>
              <a:lumOff val="80000"/>
            </a:schemeClr>
          </a:solidFill>
        </p:spPr>
        <p:txBody>
          <a:bodyPr>
            <a:normAutofit/>
          </a:bodyPr>
          <a:lstStyle/>
          <a:p>
            <a:r>
              <a:rPr lang="en-US" dirty="0"/>
              <a:t>11 states retain Medicaid as a fee-for-service program with the state bearing risk. </a:t>
            </a:r>
          </a:p>
          <a:p>
            <a:r>
              <a:rPr lang="en-US" dirty="0"/>
              <a:t>40 states contract at least AFDC and GA to MCOs</a:t>
            </a:r>
          </a:p>
          <a:p>
            <a:pPr lvl="1"/>
            <a:r>
              <a:rPr lang="en-US" dirty="0"/>
              <a:t>Many, including HI, have also included Aged Blind Disabled</a:t>
            </a:r>
          </a:p>
          <a:p>
            <a:r>
              <a:rPr lang="en-US" dirty="0"/>
              <a:t>A few states (Oklahoma, North Carolina, Connecticut) have implemented Primary Care Case Management (PCCM) instead of MCOs. </a:t>
            </a:r>
          </a:p>
          <a:p>
            <a:pPr marL="0" indent="0">
              <a:buNone/>
            </a:pPr>
            <a:r>
              <a:rPr lang="en-US" dirty="0">
                <a:solidFill>
                  <a:schemeClr val="tx2"/>
                </a:solidFill>
              </a:rPr>
              <a:t>Head-to-head comparisons</a:t>
            </a:r>
            <a:r>
              <a:rPr lang="en-US" dirty="0"/>
              <a:t>:</a:t>
            </a:r>
          </a:p>
          <a:p>
            <a:pPr lvl="1"/>
            <a:r>
              <a:rPr lang="en-US" dirty="0"/>
              <a:t>FFS to MCOs – increases cost, reduces MD participation &amp; access</a:t>
            </a:r>
          </a:p>
          <a:p>
            <a:pPr lvl="1"/>
            <a:r>
              <a:rPr lang="en-US" dirty="0"/>
              <a:t>FFS to PCCM – NC and OK - improved MD participation and reduced ER and hospital costs</a:t>
            </a:r>
          </a:p>
          <a:p>
            <a:pPr lvl="1"/>
            <a:r>
              <a:rPr lang="en-US" dirty="0"/>
              <a:t>MCO to PCCM – OK and CT, </a:t>
            </a:r>
            <a:r>
              <a:rPr lang="en-US" dirty="0">
                <a:solidFill>
                  <a:schemeClr val="tx2"/>
                </a:solidFill>
              </a:rPr>
              <a:t>CT reduced total cost 14% after 6 </a:t>
            </a:r>
            <a:r>
              <a:rPr lang="en-US" dirty="0" err="1">
                <a:solidFill>
                  <a:schemeClr val="tx2"/>
                </a:solidFill>
              </a:rPr>
              <a:t>yr</a:t>
            </a:r>
            <a:endParaRPr lang="en-US" dirty="0">
              <a:solidFill>
                <a:schemeClr val="tx2"/>
              </a:solidFill>
            </a:endParaRPr>
          </a:p>
          <a:p>
            <a:pPr lvl="1"/>
            <a:endParaRPr lang="en-US" dirty="0"/>
          </a:p>
          <a:p>
            <a:pPr marL="274320" lvl="1" indent="0">
              <a:buNone/>
            </a:pPr>
            <a:endParaRPr lang="en-US" dirty="0"/>
          </a:p>
        </p:txBody>
      </p:sp>
    </p:spTree>
    <p:extLst>
      <p:ext uri="{BB962C8B-B14F-4D97-AF65-F5344CB8AC3E}">
        <p14:creationId xmlns:p14="http://schemas.microsoft.com/office/powerpoint/2010/main" val="126815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E71A-BFDF-E445-93EF-3849A8C1E735}"/>
              </a:ext>
            </a:extLst>
          </p:cNvPr>
          <p:cNvSpPr>
            <a:spLocks noGrp="1"/>
          </p:cNvSpPr>
          <p:nvPr>
            <p:ph type="title"/>
          </p:nvPr>
        </p:nvSpPr>
        <p:spPr/>
        <p:txBody>
          <a:bodyPr/>
          <a:lstStyle/>
          <a:p>
            <a:r>
              <a:rPr lang="en-US" dirty="0"/>
              <a:t>Medicaid Managed Care - Outcomes</a:t>
            </a:r>
          </a:p>
        </p:txBody>
      </p:sp>
      <p:sp>
        <p:nvSpPr>
          <p:cNvPr id="3" name="Content Placeholder 2">
            <a:extLst>
              <a:ext uri="{FF2B5EF4-FFF2-40B4-BE49-F238E27FC236}">
                <a16:creationId xmlns:a16="http://schemas.microsoft.com/office/drawing/2014/main" id="{74B3E0AE-81C7-FF4E-8344-92AFC5BA9005}"/>
              </a:ext>
            </a:extLst>
          </p:cNvPr>
          <p:cNvSpPr>
            <a:spLocks noGrp="1"/>
          </p:cNvSpPr>
          <p:nvPr>
            <p:ph idx="1"/>
          </p:nvPr>
        </p:nvSpPr>
        <p:spPr>
          <a:solidFill>
            <a:schemeClr val="accent1">
              <a:lumMod val="20000"/>
              <a:lumOff val="80000"/>
            </a:schemeClr>
          </a:solidFill>
        </p:spPr>
        <p:txBody>
          <a:bodyPr>
            <a:normAutofit fontScale="92500" lnSpcReduction="10000"/>
          </a:bodyPr>
          <a:lstStyle/>
          <a:p>
            <a:r>
              <a:rPr lang="en-US" dirty="0"/>
              <a:t>Medicaid MCOs are very profitable – </a:t>
            </a:r>
          </a:p>
          <a:p>
            <a:pPr lvl="1"/>
            <a:r>
              <a:rPr lang="en-US" dirty="0"/>
              <a:t>$1.1B in 2013, increasing to $3.9B in 2015</a:t>
            </a:r>
          </a:p>
          <a:p>
            <a:pPr lvl="1"/>
            <a:r>
              <a:rPr lang="en-US" dirty="0"/>
              <a:t>More profit from higher-risk groups - </a:t>
            </a:r>
          </a:p>
          <a:p>
            <a:pPr lvl="2"/>
            <a:r>
              <a:rPr lang="en-US" dirty="0"/>
              <a:t>$7 per member for AFDC &amp; GA (kids, mothers, working age adults)</a:t>
            </a:r>
          </a:p>
          <a:p>
            <a:pPr lvl="2"/>
            <a:r>
              <a:rPr lang="en-US" dirty="0"/>
              <a:t>$20 per member for ABD (aged, blind, disabled)</a:t>
            </a:r>
          </a:p>
          <a:p>
            <a:pPr lvl="2"/>
            <a:r>
              <a:rPr lang="en-US" dirty="0"/>
              <a:t>$90 per member for dual eligible (Medicare and Medicaid)</a:t>
            </a:r>
          </a:p>
          <a:p>
            <a:r>
              <a:rPr lang="en-US" dirty="0"/>
              <a:t>“Ghost” physician networks – half of doctors listed in plan directories not available for appointments</a:t>
            </a:r>
          </a:p>
          <a:p>
            <a:r>
              <a:rPr lang="en-US" dirty="0"/>
              <a:t>Cloudy accounting -  </a:t>
            </a:r>
          </a:p>
          <a:p>
            <a:pPr lvl="1"/>
            <a:r>
              <a:rPr lang="en-US" dirty="0"/>
              <a:t>Some mix Medicaid MCO financial data with commercial plan financials</a:t>
            </a:r>
          </a:p>
          <a:p>
            <a:pPr lvl="1"/>
            <a:r>
              <a:rPr lang="en-US" dirty="0"/>
              <a:t>Gaming of “Medical Loss Ratio” (MLR)</a:t>
            </a:r>
          </a:p>
          <a:p>
            <a:pPr lvl="1"/>
            <a:r>
              <a:rPr lang="en-US" dirty="0"/>
              <a:t>Difficult for states to obtain information to effectively regulate plans or hold them accountable</a:t>
            </a:r>
          </a:p>
          <a:p>
            <a:pPr lvl="1"/>
            <a:r>
              <a:rPr lang="en-US" dirty="0"/>
              <a:t>MCOs are often a financial “black box”</a:t>
            </a:r>
          </a:p>
        </p:txBody>
      </p:sp>
    </p:spTree>
    <p:extLst>
      <p:ext uri="{BB962C8B-B14F-4D97-AF65-F5344CB8AC3E}">
        <p14:creationId xmlns:p14="http://schemas.microsoft.com/office/powerpoint/2010/main" val="210143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dirty="0"/>
              <a:t>Hawaii’s Medicaid Experience </a:t>
            </a:r>
            <a:r>
              <a:rPr lang="mr-IN" dirty="0"/>
              <a:t>–</a:t>
            </a:r>
            <a:r>
              <a:rPr lang="en-US" dirty="0"/>
              <a:t> </a:t>
            </a:r>
            <a:br>
              <a:rPr lang="en-US" dirty="0"/>
            </a:br>
            <a:r>
              <a:rPr lang="en-US" dirty="0"/>
              <a:t>Managed Care Organizations (MCO’s)</a:t>
            </a:r>
          </a:p>
        </p:txBody>
      </p:sp>
      <p:sp>
        <p:nvSpPr>
          <p:cNvPr id="3" name="Content Placeholder 2"/>
          <p:cNvSpPr>
            <a:spLocks noGrp="1"/>
          </p:cNvSpPr>
          <p:nvPr>
            <p:ph idx="1"/>
          </p:nvPr>
        </p:nvSpPr>
        <p:spPr>
          <a:xfrm>
            <a:off x="457200" y="1658268"/>
            <a:ext cx="8229600" cy="4818731"/>
          </a:xfrm>
          <a:solidFill>
            <a:schemeClr val="accent1">
              <a:lumMod val="20000"/>
              <a:lumOff val="80000"/>
            </a:schemeClr>
          </a:solidFill>
        </p:spPr>
        <p:txBody>
          <a:bodyPr>
            <a:normAutofit fontScale="92500" lnSpcReduction="10000"/>
          </a:bodyPr>
          <a:lstStyle/>
          <a:p>
            <a:pPr>
              <a:spcAft>
                <a:spcPts val="900"/>
              </a:spcAft>
            </a:pPr>
            <a:r>
              <a:rPr lang="en-US" sz="2800" dirty="0"/>
              <a:t>Converted FFS Medicaid to MCO’s - 1994, 2009</a:t>
            </a:r>
          </a:p>
          <a:p>
            <a:pPr>
              <a:spcAft>
                <a:spcPts val="900"/>
              </a:spcAft>
            </a:pPr>
            <a:r>
              <a:rPr lang="en-US" sz="2800" dirty="0"/>
              <a:t>Increased administrative hassles (and cost)</a:t>
            </a:r>
          </a:p>
          <a:p>
            <a:pPr>
              <a:spcAft>
                <a:spcPts val="900"/>
              </a:spcAft>
            </a:pPr>
            <a:r>
              <a:rPr lang="en-US" sz="2800" dirty="0"/>
              <a:t>Declining MD participation</a:t>
            </a:r>
          </a:p>
          <a:p>
            <a:pPr>
              <a:spcAft>
                <a:spcPts val="900"/>
              </a:spcAft>
            </a:pPr>
            <a:r>
              <a:rPr lang="en-US" sz="2800" dirty="0"/>
              <a:t>Worsening access problems</a:t>
            </a:r>
          </a:p>
          <a:p>
            <a:pPr>
              <a:spcAft>
                <a:spcPts val="900"/>
              </a:spcAft>
            </a:pPr>
            <a:r>
              <a:rPr lang="en-US" sz="2800" dirty="0">
                <a:solidFill>
                  <a:schemeClr val="tx2"/>
                </a:solidFill>
              </a:rPr>
              <a:t>Accelerated cost increase </a:t>
            </a:r>
            <a:r>
              <a:rPr lang="en-US" sz="2800" dirty="0"/>
              <a:t>– 3% &gt; US average 2001-2014 (most recent data)</a:t>
            </a:r>
          </a:p>
          <a:p>
            <a:pPr>
              <a:spcAft>
                <a:spcPts val="900"/>
              </a:spcAft>
            </a:pPr>
            <a:r>
              <a:rPr lang="en-US" sz="2800" dirty="0"/>
              <a:t>Worst for mental illness – 4 </a:t>
            </a:r>
            <a:r>
              <a:rPr lang="en-US" sz="2800" dirty="0" err="1"/>
              <a:t>yr</a:t>
            </a:r>
            <a:r>
              <a:rPr lang="en-US" sz="2800" dirty="0"/>
              <a:t> after Medicaid managed care, &gt; half of psychiatrists dropped out, psychiatric ER and hospital costs increased 30%!!</a:t>
            </a:r>
          </a:p>
          <a:p>
            <a:pPr marL="0" indent="0" algn="r">
              <a:spcAft>
                <a:spcPts val="900"/>
              </a:spcAft>
              <a:buNone/>
            </a:pPr>
            <a:r>
              <a:rPr lang="en-US" sz="1800" dirty="0"/>
              <a:t>Kaiser State Health Facts FY ‘90-’10, Hawaii Health Information Corp 06-26-13</a:t>
            </a:r>
          </a:p>
        </p:txBody>
      </p:sp>
    </p:spTree>
    <p:extLst>
      <p:ext uri="{BB962C8B-B14F-4D97-AF65-F5344CB8AC3E}">
        <p14:creationId xmlns:p14="http://schemas.microsoft.com/office/powerpoint/2010/main" val="381394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30CCA-4F0D-0C4A-B566-00BD6036B3C7}"/>
              </a:ext>
            </a:extLst>
          </p:cNvPr>
          <p:cNvSpPr>
            <a:spLocks noGrp="1"/>
          </p:cNvSpPr>
          <p:nvPr>
            <p:ph type="title"/>
          </p:nvPr>
        </p:nvSpPr>
        <p:spPr/>
        <p:txBody>
          <a:bodyPr>
            <a:normAutofit fontScale="90000"/>
          </a:bodyPr>
          <a:lstStyle/>
          <a:p>
            <a:r>
              <a:rPr lang="en-US" dirty="0"/>
              <a:t>Connecticut Medicaid – Replaced MCOs with PCCM in 2012</a:t>
            </a:r>
          </a:p>
        </p:txBody>
      </p:sp>
      <p:sp>
        <p:nvSpPr>
          <p:cNvPr id="3" name="Content Placeholder 2">
            <a:extLst>
              <a:ext uri="{FF2B5EF4-FFF2-40B4-BE49-F238E27FC236}">
                <a16:creationId xmlns:a16="http://schemas.microsoft.com/office/drawing/2014/main" id="{DA0D3EA0-0C43-B44B-8E80-3EE788A5AC5F}"/>
              </a:ext>
            </a:extLst>
          </p:cNvPr>
          <p:cNvSpPr>
            <a:spLocks noGrp="1"/>
          </p:cNvSpPr>
          <p:nvPr>
            <p:ph idx="1"/>
          </p:nvPr>
        </p:nvSpPr>
        <p:spPr>
          <a:solidFill>
            <a:schemeClr val="accent1">
              <a:lumMod val="20000"/>
              <a:lumOff val="80000"/>
            </a:schemeClr>
          </a:solidFill>
        </p:spPr>
        <p:txBody>
          <a:bodyPr>
            <a:normAutofit fontScale="85000" lnSpcReduction="20000"/>
          </a:bodyPr>
          <a:lstStyle/>
          <a:p>
            <a:r>
              <a:rPr lang="en-US" sz="2800" dirty="0"/>
              <a:t>Prior to 2012: </a:t>
            </a:r>
            <a:r>
              <a:rPr lang="en-US" sz="2800" dirty="0">
                <a:solidFill>
                  <a:schemeClr val="tx2"/>
                </a:solidFill>
              </a:rPr>
              <a:t>Full-risk Medicaid Managed Care Organizations </a:t>
            </a:r>
            <a:r>
              <a:rPr lang="en-US" sz="2800" dirty="0"/>
              <a:t>– </a:t>
            </a:r>
            <a:r>
              <a:rPr lang="en-US" sz="2800" dirty="0">
                <a:solidFill>
                  <a:schemeClr val="tx2"/>
                </a:solidFill>
              </a:rPr>
              <a:t>Costs rose 45% 2008-2012.</a:t>
            </a:r>
          </a:p>
          <a:p>
            <a:r>
              <a:rPr lang="en-US" sz="2800" dirty="0"/>
              <a:t>2012: Eliminated Managed Care Organizations, took back insurance risk and self-insured Medicaid, enhanced funding and support for primary care (</a:t>
            </a:r>
            <a:r>
              <a:rPr lang="en-US" sz="2800" dirty="0" err="1"/>
              <a:t>ePCCM</a:t>
            </a:r>
            <a:r>
              <a:rPr lang="en-US" sz="2800" dirty="0"/>
              <a:t>)</a:t>
            </a:r>
          </a:p>
          <a:p>
            <a:pPr lvl="1"/>
            <a:r>
              <a:rPr lang="en-US" sz="2400" dirty="0"/>
              <a:t>Contracted necessary administration to </a:t>
            </a:r>
            <a:r>
              <a:rPr lang="en-US" sz="2400" dirty="0">
                <a:solidFill>
                  <a:schemeClr val="tx2"/>
                </a:solidFill>
              </a:rPr>
              <a:t>Administrative Services Only (ASO)</a:t>
            </a:r>
            <a:r>
              <a:rPr lang="en-US" sz="2400" dirty="0"/>
              <a:t> on non-risk basis, by former local managed care plan.</a:t>
            </a:r>
          </a:p>
          <a:p>
            <a:r>
              <a:rPr lang="en-US" sz="2800" dirty="0"/>
              <a:t>2018: MD acceptance of Medicaid up, ER usage down 25% and hospital admissions and re-admissions down 6%.</a:t>
            </a:r>
          </a:p>
          <a:p>
            <a:r>
              <a:rPr lang="en-US" sz="2800" dirty="0">
                <a:solidFill>
                  <a:schemeClr val="tx2"/>
                </a:solidFill>
              </a:rPr>
              <a:t>6 years later, per member Medicaid costs14% lower than in 2012:</a:t>
            </a:r>
            <a:r>
              <a:rPr lang="en-US" sz="2800" dirty="0"/>
              <a:t> $706 </a:t>
            </a:r>
            <a:r>
              <a:rPr lang="en-US" sz="2800" dirty="0" err="1"/>
              <a:t>pmpm</a:t>
            </a:r>
            <a:r>
              <a:rPr lang="en-US" sz="2800" dirty="0"/>
              <a:t> in 2012 to $610 </a:t>
            </a:r>
            <a:r>
              <a:rPr lang="en-US" sz="2800" dirty="0" err="1"/>
              <a:t>pmpm</a:t>
            </a:r>
            <a:r>
              <a:rPr lang="en-US" sz="2800" dirty="0"/>
              <a:t> in 2018</a:t>
            </a:r>
          </a:p>
          <a:p>
            <a:r>
              <a:rPr lang="en-US" sz="2800" dirty="0">
                <a:solidFill>
                  <a:schemeClr val="tx2"/>
                </a:solidFill>
              </a:rPr>
              <a:t>2020: Medicaid admin costs now 2.8%, including ASO</a:t>
            </a:r>
            <a:r>
              <a:rPr lang="en-US" sz="2800" dirty="0"/>
              <a:t> </a:t>
            </a:r>
          </a:p>
          <a:p>
            <a:pPr lvl="1"/>
            <a:r>
              <a:rPr lang="en-US" sz="2400" dirty="0"/>
              <a:t>compared to 15-40% for Medicaid MCOs, 12.5% for CT commercial plans</a:t>
            </a:r>
          </a:p>
          <a:p>
            <a:endParaRPr lang="en-US" sz="2100" dirty="0"/>
          </a:p>
        </p:txBody>
      </p:sp>
    </p:spTree>
    <p:extLst>
      <p:ext uri="{BB962C8B-B14F-4D97-AF65-F5344CB8AC3E}">
        <p14:creationId xmlns:p14="http://schemas.microsoft.com/office/powerpoint/2010/main" val="1436470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30CCA-4F0D-0C4A-B566-00BD6036B3C7}"/>
              </a:ext>
            </a:extLst>
          </p:cNvPr>
          <p:cNvSpPr>
            <a:spLocks noGrp="1"/>
          </p:cNvSpPr>
          <p:nvPr>
            <p:ph type="title"/>
          </p:nvPr>
        </p:nvSpPr>
        <p:spPr/>
        <p:txBody>
          <a:bodyPr>
            <a:normAutofit fontScale="90000"/>
          </a:bodyPr>
          <a:lstStyle/>
          <a:p>
            <a:r>
              <a:rPr lang="en-US" dirty="0"/>
              <a:t>Oklahoma Medicaid – direct comparison study of MCOs with PCCM (in 2009)</a:t>
            </a:r>
          </a:p>
        </p:txBody>
      </p:sp>
      <p:sp>
        <p:nvSpPr>
          <p:cNvPr id="3" name="Content Placeholder 2">
            <a:extLst>
              <a:ext uri="{FF2B5EF4-FFF2-40B4-BE49-F238E27FC236}">
                <a16:creationId xmlns:a16="http://schemas.microsoft.com/office/drawing/2014/main" id="{DA0D3EA0-0C43-B44B-8E80-3EE788A5AC5F}"/>
              </a:ext>
            </a:extLst>
          </p:cNvPr>
          <p:cNvSpPr>
            <a:spLocks noGrp="1"/>
          </p:cNvSpPr>
          <p:nvPr>
            <p:ph idx="1"/>
          </p:nvPr>
        </p:nvSpPr>
        <p:spPr>
          <a:solidFill>
            <a:schemeClr val="accent1">
              <a:lumMod val="20000"/>
              <a:lumOff val="80000"/>
            </a:schemeClr>
          </a:solidFill>
        </p:spPr>
        <p:txBody>
          <a:bodyPr>
            <a:normAutofit/>
          </a:bodyPr>
          <a:lstStyle/>
          <a:p>
            <a:r>
              <a:rPr lang="en-US" sz="2000" i="1" dirty="0">
                <a:effectLst/>
                <a:latin typeface="Helvetica" pitchFamily="2" charset="0"/>
              </a:rPr>
              <a:t>Concurrently, OHCA issued its first report card comparing </a:t>
            </a:r>
            <a:r>
              <a:rPr lang="en-US" sz="2000" dirty="0">
                <a:latin typeface="Helvetica" pitchFamily="2" charset="0"/>
              </a:rPr>
              <a:t> </a:t>
            </a:r>
            <a:r>
              <a:rPr lang="en-US" sz="2000" i="1" dirty="0" err="1">
                <a:effectLst/>
                <a:latin typeface="Helvetica" pitchFamily="2" charset="0"/>
              </a:rPr>
              <a:t>SoonerCare</a:t>
            </a:r>
            <a:r>
              <a:rPr lang="en-US" sz="2000" i="1" dirty="0">
                <a:effectLst/>
                <a:latin typeface="Helvetica" pitchFamily="2" charset="0"/>
              </a:rPr>
              <a:t> Choice (PCCM) with “Plus” (MCO). </a:t>
            </a:r>
            <a:r>
              <a:rPr lang="en-US" sz="1400" i="1" dirty="0">
                <a:effectLst/>
                <a:latin typeface="Helvetica" pitchFamily="2" charset="0"/>
              </a:rPr>
              <a:t>https://</a:t>
            </a:r>
            <a:r>
              <a:rPr lang="en-US" sz="1400" i="1" dirty="0" err="1">
                <a:effectLst/>
                <a:latin typeface="Helvetica" pitchFamily="2" charset="0"/>
              </a:rPr>
              <a:t>www.cga.ct.gov</a:t>
            </a:r>
            <a:r>
              <a:rPr lang="en-US" sz="1400" i="1" dirty="0">
                <a:effectLst/>
                <a:latin typeface="Helvetica" pitchFamily="2" charset="0"/>
              </a:rPr>
              <a:t>/2009/</a:t>
            </a:r>
            <a:r>
              <a:rPr lang="en-US" sz="1400" i="1" dirty="0" err="1">
                <a:effectLst/>
                <a:latin typeface="Helvetica" pitchFamily="2" charset="0"/>
              </a:rPr>
              <a:t>rpt</a:t>
            </a:r>
            <a:r>
              <a:rPr lang="en-US" sz="1400" i="1" dirty="0">
                <a:effectLst/>
                <a:latin typeface="Helvetica" pitchFamily="2" charset="0"/>
              </a:rPr>
              <a:t>/2009-R-0216.htm</a:t>
            </a:r>
            <a:endParaRPr lang="en-US" sz="1400" dirty="0">
              <a:effectLst/>
              <a:latin typeface="Helvetica" pitchFamily="2" charset="0"/>
            </a:endParaRPr>
          </a:p>
          <a:p>
            <a:endParaRPr lang="en-US" sz="2000" i="1" dirty="0">
              <a:effectLst/>
              <a:latin typeface="Helvetica" pitchFamily="2" charset="0"/>
            </a:endParaRPr>
          </a:p>
          <a:p>
            <a:pPr lvl="1"/>
            <a:r>
              <a:rPr lang="en-US" sz="1600" i="1" dirty="0">
                <a:effectLst/>
                <a:latin typeface="Helvetica" pitchFamily="2" charset="0"/>
              </a:rPr>
              <a:t>The capitation was 16% higher than what these services would have cost on a</a:t>
            </a:r>
            <a:r>
              <a:rPr lang="en-US" sz="1600" dirty="0">
                <a:latin typeface="Helvetica" pitchFamily="2" charset="0"/>
              </a:rPr>
              <a:t> </a:t>
            </a:r>
            <a:r>
              <a:rPr lang="en-US" sz="1600" i="1" dirty="0">
                <a:effectLst/>
                <a:latin typeface="Helvetica" pitchFamily="2" charset="0"/>
              </a:rPr>
              <a:t>fee-for-service basis.</a:t>
            </a:r>
            <a:endParaRPr lang="en-US" sz="1600" dirty="0">
              <a:effectLst/>
              <a:latin typeface="Helvetica" pitchFamily="2" charset="0"/>
            </a:endParaRPr>
          </a:p>
          <a:p>
            <a:pPr lvl="1"/>
            <a:r>
              <a:rPr lang="en-US" sz="1600" i="1" dirty="0">
                <a:effectLst/>
                <a:latin typeface="Helvetica" pitchFamily="2" charset="0"/>
              </a:rPr>
              <a:t>Found the two to be similar in terms of performance and quality, leading the state to question the wisdom of paying the MCOs more. </a:t>
            </a:r>
          </a:p>
          <a:p>
            <a:endParaRPr lang="en-US" sz="2000" i="1" dirty="0">
              <a:latin typeface="Helvetica" pitchFamily="2" charset="0"/>
            </a:endParaRPr>
          </a:p>
          <a:p>
            <a:endParaRPr lang="en-US" sz="2000" i="1" dirty="0">
              <a:effectLst/>
              <a:latin typeface="Helvetica" pitchFamily="2" charset="0"/>
            </a:endParaRPr>
          </a:p>
          <a:p>
            <a:endParaRPr lang="en-US" sz="2000" dirty="0">
              <a:effectLst/>
              <a:latin typeface="Helvetica" pitchFamily="2" charset="0"/>
            </a:endParaRPr>
          </a:p>
          <a:p>
            <a:endParaRPr lang="en-US" sz="2100" dirty="0"/>
          </a:p>
        </p:txBody>
      </p:sp>
    </p:spTree>
    <p:extLst>
      <p:ext uri="{BB962C8B-B14F-4D97-AF65-F5344CB8AC3E}">
        <p14:creationId xmlns:p14="http://schemas.microsoft.com/office/powerpoint/2010/main" val="413845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5D557-7CEC-A742-98F8-0A11FE1411AC}"/>
              </a:ext>
            </a:extLst>
          </p:cNvPr>
          <p:cNvSpPr>
            <a:spLocks noGrp="1"/>
          </p:cNvSpPr>
          <p:nvPr>
            <p:ph type="title"/>
          </p:nvPr>
        </p:nvSpPr>
        <p:spPr>
          <a:xfrm>
            <a:off x="457200" y="1106311"/>
            <a:ext cx="8229600" cy="5057421"/>
          </a:xfrm>
          <a:solidFill>
            <a:schemeClr val="accent1">
              <a:lumMod val="20000"/>
              <a:lumOff val="80000"/>
            </a:schemeClr>
          </a:solidFill>
        </p:spPr>
        <p:txBody>
          <a:bodyPr/>
          <a:lstStyle/>
          <a:p>
            <a:pPr algn="ctr"/>
            <a:r>
              <a:rPr lang="en-US" dirty="0"/>
              <a:t>How are FFS or PCCM more cost-effective than Medicaid Managed Care</a:t>
            </a:r>
          </a:p>
        </p:txBody>
      </p:sp>
    </p:spTree>
    <p:extLst>
      <p:ext uri="{BB962C8B-B14F-4D97-AF65-F5344CB8AC3E}">
        <p14:creationId xmlns:p14="http://schemas.microsoft.com/office/powerpoint/2010/main" val="4020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01F1-2D41-7E42-A620-FB6A39434F2A}"/>
              </a:ext>
            </a:extLst>
          </p:cNvPr>
          <p:cNvSpPr>
            <a:spLocks noGrp="1"/>
          </p:cNvSpPr>
          <p:nvPr>
            <p:ph type="title"/>
          </p:nvPr>
        </p:nvSpPr>
        <p:spPr>
          <a:xfrm>
            <a:off x="457200" y="716096"/>
            <a:ext cx="8229600" cy="5717754"/>
          </a:xfrm>
          <a:solidFill>
            <a:schemeClr val="accent1">
              <a:lumMod val="20000"/>
              <a:lumOff val="80000"/>
            </a:schemeClr>
          </a:solidFill>
        </p:spPr>
        <p:txBody>
          <a:bodyPr>
            <a:normAutofit/>
          </a:bodyPr>
          <a:lstStyle/>
          <a:p>
            <a:r>
              <a:rPr lang="en-US" dirty="0"/>
              <a:t>A brief history of privatization of public health insurance programs – Medicare, Medicaid, public employee health benefits</a:t>
            </a:r>
          </a:p>
        </p:txBody>
      </p:sp>
    </p:spTree>
    <p:extLst>
      <p:ext uri="{BB962C8B-B14F-4D97-AF65-F5344CB8AC3E}">
        <p14:creationId xmlns:p14="http://schemas.microsoft.com/office/powerpoint/2010/main" val="1004742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9451-B871-3048-9EE9-2417F5C68381}"/>
              </a:ext>
            </a:extLst>
          </p:cNvPr>
          <p:cNvSpPr>
            <a:spLocks noGrp="1"/>
          </p:cNvSpPr>
          <p:nvPr>
            <p:ph type="title"/>
          </p:nvPr>
        </p:nvSpPr>
        <p:spPr/>
        <p:txBody>
          <a:bodyPr>
            <a:normAutofit fontScale="90000"/>
          </a:bodyPr>
          <a:lstStyle/>
          <a:p>
            <a:r>
              <a:rPr lang="en-US" dirty="0"/>
              <a:t>Focus on reducing administrative cost</a:t>
            </a:r>
          </a:p>
        </p:txBody>
      </p:sp>
      <p:sp>
        <p:nvSpPr>
          <p:cNvPr id="3" name="Content Placeholder 2">
            <a:extLst>
              <a:ext uri="{FF2B5EF4-FFF2-40B4-BE49-F238E27FC236}">
                <a16:creationId xmlns:a16="http://schemas.microsoft.com/office/drawing/2014/main" id="{B8E0CFFB-B25C-AC4D-BF33-E12933944B08}"/>
              </a:ext>
            </a:extLst>
          </p:cNvPr>
          <p:cNvSpPr>
            <a:spLocks noGrp="1"/>
          </p:cNvSpPr>
          <p:nvPr>
            <p:ph idx="1"/>
          </p:nvPr>
        </p:nvSpPr>
        <p:spPr>
          <a:solidFill>
            <a:schemeClr val="accent1">
              <a:lumMod val="20000"/>
              <a:lumOff val="80000"/>
            </a:schemeClr>
          </a:solidFill>
        </p:spPr>
        <p:txBody>
          <a:bodyPr>
            <a:normAutofit fontScale="92500" lnSpcReduction="10000"/>
          </a:bodyPr>
          <a:lstStyle/>
          <a:p>
            <a:r>
              <a:rPr lang="en-US" dirty="0"/>
              <a:t>Pay </a:t>
            </a:r>
            <a:r>
              <a:rPr lang="en-US" dirty="0">
                <a:solidFill>
                  <a:schemeClr val="tx2"/>
                </a:solidFill>
              </a:rPr>
              <a:t>independent physicians </a:t>
            </a:r>
            <a:r>
              <a:rPr lang="en-US" dirty="0"/>
              <a:t>with a </a:t>
            </a:r>
            <a:r>
              <a:rPr lang="en-US" dirty="0">
                <a:solidFill>
                  <a:schemeClr val="tx2"/>
                </a:solidFill>
              </a:rPr>
              <a:t>simplified, standardized fee-for-service fee schedule</a:t>
            </a:r>
            <a:r>
              <a:rPr lang="en-US" dirty="0"/>
              <a:t>, regulated by the state. </a:t>
            </a:r>
          </a:p>
          <a:p>
            <a:pPr lvl="1"/>
            <a:r>
              <a:rPr lang="en-US" dirty="0"/>
              <a:t>Use collective negotiation to keep fee scale reasonable for all.</a:t>
            </a:r>
          </a:p>
          <a:p>
            <a:pPr lvl="1"/>
            <a:r>
              <a:rPr lang="en-US" dirty="0"/>
              <a:t>Would cost less than 2% of the healthcare dollar to administer.</a:t>
            </a:r>
          </a:p>
          <a:p>
            <a:r>
              <a:rPr lang="en-US" dirty="0">
                <a:solidFill>
                  <a:schemeClr val="tx2"/>
                </a:solidFill>
              </a:rPr>
              <a:t>Pool hospital funds</a:t>
            </a:r>
            <a:r>
              <a:rPr lang="en-US" dirty="0"/>
              <a:t> from all payers in proportion to the hospital needs of each plan’s population, and </a:t>
            </a:r>
            <a:r>
              <a:rPr lang="en-US" dirty="0">
                <a:solidFill>
                  <a:schemeClr val="tx2"/>
                </a:solidFill>
              </a:rPr>
              <a:t>pay hospitals with global operating budgets</a:t>
            </a:r>
            <a:r>
              <a:rPr lang="en-US" dirty="0"/>
              <a:t>. </a:t>
            </a:r>
          </a:p>
          <a:p>
            <a:pPr lvl="1"/>
            <a:r>
              <a:rPr lang="en-US" dirty="0"/>
              <a:t>Eliminates cost-shifting among plans and “chargemaster” games</a:t>
            </a:r>
          </a:p>
          <a:p>
            <a:pPr lvl="1"/>
            <a:r>
              <a:rPr lang="en-US" dirty="0"/>
              <a:t>Eliminates billing and collections, ~15% of a hospital’s budget</a:t>
            </a:r>
          </a:p>
          <a:p>
            <a:r>
              <a:rPr lang="en-US" dirty="0"/>
              <a:t>Pay for </a:t>
            </a:r>
            <a:r>
              <a:rPr lang="en-US" dirty="0">
                <a:solidFill>
                  <a:schemeClr val="tx2"/>
                </a:solidFill>
              </a:rPr>
              <a:t>capital expenditures with a separate fund </a:t>
            </a:r>
            <a:r>
              <a:rPr lang="en-US" dirty="0"/>
              <a:t>allocated according to community need.</a:t>
            </a:r>
          </a:p>
          <a:p>
            <a:r>
              <a:rPr lang="en-US" dirty="0">
                <a:solidFill>
                  <a:schemeClr val="tx2"/>
                </a:solidFill>
              </a:rPr>
              <a:t>Keep Kaiser as integrated hospital-physician group</a:t>
            </a:r>
            <a:r>
              <a:rPr lang="en-US" dirty="0"/>
              <a:t>, paid with global operating budget for both hospital and physician group</a:t>
            </a:r>
          </a:p>
          <a:p>
            <a:pPr lvl="1"/>
            <a:r>
              <a:rPr lang="en-US" dirty="0"/>
              <a:t>eliminates closed-panel membership and insurance functions.</a:t>
            </a:r>
          </a:p>
        </p:txBody>
      </p:sp>
    </p:spTree>
    <p:extLst>
      <p:ext uri="{BB962C8B-B14F-4D97-AF65-F5344CB8AC3E}">
        <p14:creationId xmlns:p14="http://schemas.microsoft.com/office/powerpoint/2010/main" val="942937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B369-8355-0B47-AA7F-B2FDE13F6F11}"/>
              </a:ext>
            </a:extLst>
          </p:cNvPr>
          <p:cNvSpPr>
            <a:spLocks noGrp="1"/>
          </p:cNvSpPr>
          <p:nvPr>
            <p:ph type="title"/>
          </p:nvPr>
        </p:nvSpPr>
        <p:spPr/>
        <p:txBody>
          <a:bodyPr/>
          <a:lstStyle/>
          <a:p>
            <a:r>
              <a:rPr lang="en-US" dirty="0"/>
              <a:t>Capitation vs Budgets</a:t>
            </a:r>
          </a:p>
        </p:txBody>
      </p:sp>
      <p:sp>
        <p:nvSpPr>
          <p:cNvPr id="3" name="Content Placeholder 2">
            <a:extLst>
              <a:ext uri="{FF2B5EF4-FFF2-40B4-BE49-F238E27FC236}">
                <a16:creationId xmlns:a16="http://schemas.microsoft.com/office/drawing/2014/main" id="{DA2AC74B-0A4A-414E-8491-8580A9817021}"/>
              </a:ext>
            </a:extLst>
          </p:cNvPr>
          <p:cNvSpPr>
            <a:spLocks noGrp="1"/>
          </p:cNvSpPr>
          <p:nvPr>
            <p:ph idx="1"/>
          </p:nvPr>
        </p:nvSpPr>
        <p:spPr>
          <a:solidFill>
            <a:schemeClr val="accent1">
              <a:lumMod val="20000"/>
              <a:lumOff val="80000"/>
            </a:schemeClr>
          </a:solidFill>
        </p:spPr>
        <p:txBody>
          <a:bodyPr>
            <a:normAutofit lnSpcReduction="10000"/>
          </a:bodyPr>
          <a:lstStyle/>
          <a:p>
            <a:r>
              <a:rPr lang="en-US" dirty="0">
                <a:solidFill>
                  <a:schemeClr val="tx2"/>
                </a:solidFill>
              </a:rPr>
              <a:t>Capitation conveys insurance risk – </a:t>
            </a:r>
          </a:p>
          <a:p>
            <a:pPr lvl="1"/>
            <a:r>
              <a:rPr lang="en-US" dirty="0"/>
              <a:t>fixed payment per person with obligation to cover specified services over specified period of time</a:t>
            </a:r>
          </a:p>
          <a:p>
            <a:pPr lvl="1"/>
            <a:r>
              <a:rPr lang="en-US" dirty="0"/>
              <a:t>Opportunity to keep unspent earnings (profit) and risk of loss if more spent than capitated payment</a:t>
            </a:r>
          </a:p>
          <a:p>
            <a:pPr lvl="1"/>
            <a:r>
              <a:rPr lang="en-US" dirty="0"/>
              <a:t>Incentive to restrict care, “cherry pick” and ”lemon drop” </a:t>
            </a:r>
          </a:p>
          <a:p>
            <a:pPr lvl="1"/>
            <a:r>
              <a:rPr lang="en-US" dirty="0"/>
              <a:t>Requires risk adjustment (with increased administrative cost) to supposedly counter incentive to “cherry pick” and ”lemon drop.”</a:t>
            </a:r>
          </a:p>
          <a:p>
            <a:pPr lvl="1"/>
            <a:r>
              <a:rPr lang="en-US" dirty="0"/>
              <a:t>Risk adjustment leads to gaming of diagnoses and documentation to beat risk adjustment formulas.</a:t>
            </a:r>
          </a:p>
          <a:p>
            <a:r>
              <a:rPr lang="en-US" dirty="0">
                <a:solidFill>
                  <a:schemeClr val="tx2"/>
                </a:solidFill>
              </a:rPr>
              <a:t>Global operating budgets do not convey risk –</a:t>
            </a:r>
          </a:p>
          <a:p>
            <a:pPr lvl="1"/>
            <a:r>
              <a:rPr lang="en-US" dirty="0"/>
              <a:t>Based on cost of operations, not opportunity for profit or loss</a:t>
            </a:r>
          </a:p>
          <a:p>
            <a:pPr lvl="1"/>
            <a:r>
              <a:rPr lang="en-US" dirty="0"/>
              <a:t>Can be adjusted with changing circumstances</a:t>
            </a:r>
          </a:p>
          <a:p>
            <a:pPr lvl="1"/>
            <a:r>
              <a:rPr lang="en-US" dirty="0"/>
              <a:t>No retained earnings – surplus goes to next year’s operating budget, losses covered by supplemental appropriations</a:t>
            </a:r>
          </a:p>
        </p:txBody>
      </p:sp>
    </p:spTree>
    <p:extLst>
      <p:ext uri="{BB962C8B-B14F-4D97-AF65-F5344CB8AC3E}">
        <p14:creationId xmlns:p14="http://schemas.microsoft.com/office/powerpoint/2010/main" val="428067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C0B9-A1D4-3E43-AD69-CE6E8D6A8CAA}"/>
              </a:ext>
            </a:extLst>
          </p:cNvPr>
          <p:cNvSpPr>
            <a:spLocks noGrp="1"/>
          </p:cNvSpPr>
          <p:nvPr>
            <p:ph type="title"/>
          </p:nvPr>
        </p:nvSpPr>
        <p:spPr/>
        <p:txBody>
          <a:bodyPr/>
          <a:lstStyle/>
          <a:p>
            <a:r>
              <a:rPr lang="en-US" dirty="0"/>
              <a:t>Price controls for Pharma</a:t>
            </a:r>
          </a:p>
        </p:txBody>
      </p:sp>
      <p:sp>
        <p:nvSpPr>
          <p:cNvPr id="3" name="Content Placeholder 2">
            <a:extLst>
              <a:ext uri="{FF2B5EF4-FFF2-40B4-BE49-F238E27FC236}">
                <a16:creationId xmlns:a16="http://schemas.microsoft.com/office/drawing/2014/main" id="{FB2359B0-0608-DC46-9C33-2ADB6808AE6D}"/>
              </a:ext>
            </a:extLst>
          </p:cNvPr>
          <p:cNvSpPr>
            <a:spLocks noGrp="1"/>
          </p:cNvSpPr>
          <p:nvPr>
            <p:ph idx="1"/>
          </p:nvPr>
        </p:nvSpPr>
        <p:spPr>
          <a:solidFill>
            <a:schemeClr val="accent1">
              <a:lumMod val="20000"/>
              <a:lumOff val="80000"/>
            </a:schemeClr>
          </a:solidFill>
        </p:spPr>
        <p:txBody>
          <a:bodyPr>
            <a:normAutofit/>
          </a:bodyPr>
          <a:lstStyle/>
          <a:p>
            <a:r>
              <a:rPr lang="en-US" sz="2800" dirty="0">
                <a:solidFill>
                  <a:schemeClr val="tx2"/>
                </a:solidFill>
              </a:rPr>
              <a:t>Medicare:</a:t>
            </a:r>
          </a:p>
          <a:p>
            <a:pPr lvl="1"/>
            <a:r>
              <a:rPr lang="en-US" sz="2400" dirty="0"/>
              <a:t>Pass national bill to allow Medicare to negotiate prices for drugs and durable medical equipment</a:t>
            </a:r>
          </a:p>
          <a:p>
            <a:r>
              <a:rPr lang="en-US" sz="2800" dirty="0">
                <a:solidFill>
                  <a:schemeClr val="tx2"/>
                </a:solidFill>
              </a:rPr>
              <a:t>Medicaid:</a:t>
            </a:r>
          </a:p>
          <a:p>
            <a:pPr lvl="1"/>
            <a:r>
              <a:rPr lang="en-US" sz="2400" dirty="0"/>
              <a:t>Re-join interstate consortium to negotiate drug prices for Medicaid instead of having Managed Care Plans negotiate drug prices through Pharmacy Benefits Managers.</a:t>
            </a:r>
          </a:p>
          <a:p>
            <a:r>
              <a:rPr lang="en-US" sz="2800" dirty="0">
                <a:solidFill>
                  <a:schemeClr val="tx2"/>
                </a:solidFill>
              </a:rPr>
              <a:t>Eliminate Pharmacy Benefits Managers</a:t>
            </a:r>
          </a:p>
          <a:p>
            <a:pPr lvl="1"/>
            <a:r>
              <a:rPr lang="en-US" sz="2400" dirty="0"/>
              <a:t>Every middle-man takes a cut, and they game the system.</a:t>
            </a:r>
          </a:p>
        </p:txBody>
      </p:sp>
    </p:spTree>
    <p:extLst>
      <p:ext uri="{BB962C8B-B14F-4D97-AF65-F5344CB8AC3E}">
        <p14:creationId xmlns:p14="http://schemas.microsoft.com/office/powerpoint/2010/main" val="97130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1749-0AE9-8045-AB3E-626D72ABBB27}"/>
              </a:ext>
            </a:extLst>
          </p:cNvPr>
          <p:cNvSpPr>
            <a:spLocks noGrp="1"/>
          </p:cNvSpPr>
          <p:nvPr>
            <p:ph type="title"/>
          </p:nvPr>
        </p:nvSpPr>
        <p:spPr/>
        <p:txBody>
          <a:bodyPr>
            <a:normAutofit fontScale="90000"/>
          </a:bodyPr>
          <a:lstStyle/>
          <a:p>
            <a:r>
              <a:rPr lang="en-US" dirty="0"/>
              <a:t>Eliminate fiscal intermediaries for state-funded health benefits</a:t>
            </a:r>
          </a:p>
        </p:txBody>
      </p:sp>
      <p:sp>
        <p:nvSpPr>
          <p:cNvPr id="3" name="Content Placeholder 2">
            <a:extLst>
              <a:ext uri="{FF2B5EF4-FFF2-40B4-BE49-F238E27FC236}">
                <a16:creationId xmlns:a16="http://schemas.microsoft.com/office/drawing/2014/main" id="{9DA08286-203A-3746-8FCE-C214B86AD588}"/>
              </a:ext>
            </a:extLst>
          </p:cNvPr>
          <p:cNvSpPr>
            <a:spLocks noGrp="1"/>
          </p:cNvSpPr>
          <p:nvPr>
            <p:ph idx="1"/>
          </p:nvPr>
        </p:nvSpPr>
        <p:spPr>
          <a:solidFill>
            <a:schemeClr val="accent1">
              <a:lumMod val="20000"/>
              <a:lumOff val="80000"/>
            </a:schemeClr>
          </a:solidFill>
        </p:spPr>
        <p:txBody>
          <a:bodyPr>
            <a:normAutofit lnSpcReduction="10000"/>
          </a:bodyPr>
          <a:lstStyle/>
          <a:p>
            <a:r>
              <a:rPr lang="en-US" dirty="0"/>
              <a:t>State </a:t>
            </a:r>
            <a:r>
              <a:rPr lang="en-US" dirty="0">
                <a:solidFill>
                  <a:schemeClr val="tx2"/>
                </a:solidFill>
              </a:rPr>
              <a:t>pays providers of care directly</a:t>
            </a:r>
            <a:r>
              <a:rPr lang="en-US" dirty="0"/>
              <a:t>, with no fiscal intermediaries</a:t>
            </a:r>
          </a:p>
          <a:p>
            <a:r>
              <a:rPr lang="en-US" dirty="0">
                <a:solidFill>
                  <a:schemeClr val="tx2"/>
                </a:solidFill>
              </a:rPr>
              <a:t>State retains insurance risk </a:t>
            </a:r>
            <a:r>
              <a:rPr lang="en-US" dirty="0"/>
              <a:t>and covers ups and downs of care costs year to year from reserve fund</a:t>
            </a:r>
          </a:p>
          <a:p>
            <a:r>
              <a:rPr lang="en-US" dirty="0"/>
              <a:t>Necessary administration contracted to </a:t>
            </a:r>
            <a:r>
              <a:rPr lang="en-US" dirty="0">
                <a:solidFill>
                  <a:schemeClr val="tx2"/>
                </a:solidFill>
              </a:rPr>
              <a:t>Administrative Services Only</a:t>
            </a:r>
            <a:r>
              <a:rPr lang="en-US" dirty="0"/>
              <a:t> contractor(s) on non-risk basis:</a:t>
            </a:r>
          </a:p>
          <a:p>
            <a:pPr lvl="1"/>
            <a:r>
              <a:rPr lang="en-US" dirty="0"/>
              <a:t>Claims processing</a:t>
            </a:r>
          </a:p>
          <a:p>
            <a:pPr lvl="1"/>
            <a:r>
              <a:rPr lang="en-US" dirty="0"/>
              <a:t>Credentialing</a:t>
            </a:r>
          </a:p>
          <a:p>
            <a:pPr lvl="1"/>
            <a:r>
              <a:rPr lang="en-US" dirty="0"/>
              <a:t>Administrative support for care coordination programs</a:t>
            </a:r>
          </a:p>
          <a:p>
            <a:pPr lvl="1"/>
            <a:r>
              <a:rPr lang="en-US" dirty="0"/>
              <a:t>Quality improvement program administration</a:t>
            </a:r>
          </a:p>
          <a:p>
            <a:pPr lvl="1"/>
            <a:r>
              <a:rPr lang="en-US" dirty="0"/>
              <a:t>Customer service</a:t>
            </a:r>
          </a:p>
          <a:p>
            <a:r>
              <a:rPr lang="en-US" dirty="0">
                <a:solidFill>
                  <a:schemeClr val="tx2"/>
                </a:solidFill>
              </a:rPr>
              <a:t>Community-based care coordination programs funded with non-risk global operating budgets</a:t>
            </a:r>
          </a:p>
        </p:txBody>
      </p:sp>
    </p:spTree>
    <p:extLst>
      <p:ext uri="{BB962C8B-B14F-4D97-AF65-F5344CB8AC3E}">
        <p14:creationId xmlns:p14="http://schemas.microsoft.com/office/powerpoint/2010/main" val="455365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46AE-D7F0-8047-B1A4-493BD394C10B}"/>
              </a:ext>
            </a:extLst>
          </p:cNvPr>
          <p:cNvSpPr>
            <a:spLocks noGrp="1"/>
          </p:cNvSpPr>
          <p:nvPr>
            <p:ph type="title"/>
          </p:nvPr>
        </p:nvSpPr>
        <p:spPr/>
        <p:txBody>
          <a:bodyPr>
            <a:normAutofit fontScale="90000"/>
          </a:bodyPr>
          <a:lstStyle/>
          <a:p>
            <a:r>
              <a:rPr lang="en-US" sz="3200" dirty="0"/>
              <a:t>Care Coordination without full-risk health plans, HMOs, and ACOs</a:t>
            </a:r>
          </a:p>
        </p:txBody>
      </p:sp>
      <p:sp>
        <p:nvSpPr>
          <p:cNvPr id="3" name="Content Placeholder 2">
            <a:extLst>
              <a:ext uri="{FF2B5EF4-FFF2-40B4-BE49-F238E27FC236}">
                <a16:creationId xmlns:a16="http://schemas.microsoft.com/office/drawing/2014/main" id="{27C8FF9A-F5E5-4F4A-BAA1-9E9BE9CFE89D}"/>
              </a:ext>
            </a:extLst>
          </p:cNvPr>
          <p:cNvSpPr>
            <a:spLocks noGrp="1"/>
          </p:cNvSpPr>
          <p:nvPr>
            <p:ph idx="1"/>
          </p:nvPr>
        </p:nvSpPr>
        <p:spPr>
          <a:solidFill>
            <a:schemeClr val="accent1">
              <a:lumMod val="20000"/>
              <a:lumOff val="80000"/>
            </a:schemeClr>
          </a:solidFill>
        </p:spPr>
        <p:txBody>
          <a:bodyPr>
            <a:normAutofit lnSpcReduction="10000"/>
          </a:bodyPr>
          <a:lstStyle/>
          <a:p>
            <a:r>
              <a:rPr lang="en-US" sz="2800" dirty="0">
                <a:solidFill>
                  <a:schemeClr val="tx2"/>
                </a:solidFill>
              </a:rPr>
              <a:t>Fund Care Coordination services directly by state </a:t>
            </a:r>
            <a:r>
              <a:rPr lang="en-US" sz="2800" dirty="0"/>
              <a:t>on non-risk basis</a:t>
            </a:r>
          </a:p>
          <a:p>
            <a:r>
              <a:rPr lang="en-US" sz="2800" dirty="0">
                <a:solidFill>
                  <a:schemeClr val="tx2"/>
                </a:solidFill>
              </a:rPr>
              <a:t>Community-based services </a:t>
            </a:r>
            <a:r>
              <a:rPr lang="en-US" sz="2800" dirty="0"/>
              <a:t>for high-risk and special needs patients</a:t>
            </a:r>
          </a:p>
          <a:p>
            <a:r>
              <a:rPr lang="en-US" sz="2800" dirty="0">
                <a:solidFill>
                  <a:schemeClr val="tx2"/>
                </a:solidFill>
              </a:rPr>
              <a:t>Collaborative Care Model </a:t>
            </a:r>
            <a:r>
              <a:rPr lang="en-US" sz="2800" dirty="0"/>
              <a:t>for Psychiatric Consultation to Primary Care. Could also be used for many other specialty consults.</a:t>
            </a:r>
          </a:p>
          <a:p>
            <a:r>
              <a:rPr lang="en-US" sz="2800" dirty="0">
                <a:solidFill>
                  <a:schemeClr val="tx2"/>
                </a:solidFill>
              </a:rPr>
              <a:t>Quality Improvement </a:t>
            </a:r>
            <a:r>
              <a:rPr lang="en-US" sz="2800" dirty="0"/>
              <a:t>based on professional motivation to improve patient care, not Pay-for-Performance</a:t>
            </a:r>
          </a:p>
          <a:p>
            <a:r>
              <a:rPr lang="en-US" sz="2800" dirty="0"/>
              <a:t>Example of Connecticut Medicaid</a:t>
            </a:r>
          </a:p>
        </p:txBody>
      </p:sp>
    </p:spTree>
    <p:extLst>
      <p:ext uri="{BB962C8B-B14F-4D97-AF65-F5344CB8AC3E}">
        <p14:creationId xmlns:p14="http://schemas.microsoft.com/office/powerpoint/2010/main" val="938966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Goal is a </a:t>
            </a:r>
            <a:r>
              <a:rPr lang="en-US" sz="3200" dirty="0">
                <a:solidFill>
                  <a:schemeClr val="tx2"/>
                </a:solidFill>
              </a:rPr>
              <a:t>universal system covering everyone</a:t>
            </a:r>
            <a:endParaRPr lang="en-US" sz="3200"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lvl="0"/>
            <a:r>
              <a:rPr lang="en-US" sz="2800" dirty="0">
                <a:solidFill>
                  <a:schemeClr val="tx2"/>
                </a:solidFill>
              </a:rPr>
              <a:t>Single-Payer</a:t>
            </a:r>
            <a:r>
              <a:rPr lang="en-US" sz="2800" dirty="0"/>
              <a:t> most cost-effective</a:t>
            </a:r>
          </a:p>
          <a:p>
            <a:pPr lvl="0"/>
            <a:r>
              <a:rPr lang="en-US" sz="2800" dirty="0">
                <a:solidFill>
                  <a:schemeClr val="tx2"/>
                </a:solidFill>
              </a:rPr>
              <a:t>“All-Payer” (Maryland) </a:t>
            </a:r>
            <a:r>
              <a:rPr lang="en-US" sz="2800" dirty="0"/>
              <a:t>is a compromise allowing multiple payers, but with a single care delivery system</a:t>
            </a:r>
          </a:p>
          <a:p>
            <a:pPr lvl="1"/>
            <a:r>
              <a:rPr lang="en-US" sz="2600" dirty="0"/>
              <a:t>everyone has same benefits, </a:t>
            </a:r>
          </a:p>
          <a:p>
            <a:pPr lvl="1"/>
            <a:r>
              <a:rPr lang="en-US" sz="2600" dirty="0"/>
              <a:t>same provider network, and </a:t>
            </a:r>
          </a:p>
          <a:p>
            <a:pPr lvl="1"/>
            <a:r>
              <a:rPr lang="en-US" sz="2600" dirty="0"/>
              <a:t>providers are paid the same regardless of the source of funding for any individual patient.</a:t>
            </a:r>
          </a:p>
          <a:p>
            <a:pPr lvl="1"/>
            <a:r>
              <a:rPr lang="en-US" sz="2600" dirty="0">
                <a:solidFill>
                  <a:schemeClr val="tx2"/>
                </a:solidFill>
              </a:rPr>
              <a:t>Allows health plans to exist, but strips them of competitive insurance business model.</a:t>
            </a:r>
          </a:p>
          <a:p>
            <a:pPr lvl="1"/>
            <a:r>
              <a:rPr lang="en-US" sz="2600" dirty="0"/>
              <a:t>90% of cost advantages of single-payer</a:t>
            </a:r>
          </a:p>
        </p:txBody>
      </p:sp>
    </p:spTree>
    <p:extLst>
      <p:ext uri="{BB962C8B-B14F-4D97-AF65-F5344CB8AC3E}">
        <p14:creationId xmlns:p14="http://schemas.microsoft.com/office/powerpoint/2010/main" val="3319707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5ACB-2E5B-D14C-A152-D1404B49E407}"/>
              </a:ext>
            </a:extLst>
          </p:cNvPr>
          <p:cNvSpPr>
            <a:spLocks noGrp="1"/>
          </p:cNvSpPr>
          <p:nvPr>
            <p:ph type="title"/>
          </p:nvPr>
        </p:nvSpPr>
        <p:spPr/>
        <p:txBody>
          <a:bodyPr/>
          <a:lstStyle/>
          <a:p>
            <a:r>
              <a:rPr lang="en-US" dirty="0"/>
              <a:t>Everybody In, Nobody Out!</a:t>
            </a:r>
          </a:p>
        </p:txBody>
      </p:sp>
      <p:sp>
        <p:nvSpPr>
          <p:cNvPr id="3" name="Content Placeholder 2">
            <a:extLst>
              <a:ext uri="{FF2B5EF4-FFF2-40B4-BE49-F238E27FC236}">
                <a16:creationId xmlns:a16="http://schemas.microsoft.com/office/drawing/2014/main" id="{3CE74466-7D86-3047-A87B-F2B7E997D381}"/>
              </a:ext>
            </a:extLst>
          </p:cNvPr>
          <p:cNvSpPr>
            <a:spLocks noGrp="1"/>
          </p:cNvSpPr>
          <p:nvPr>
            <p:ph idx="1"/>
          </p:nvPr>
        </p:nvSpPr>
        <p:spPr>
          <a:solidFill>
            <a:schemeClr val="accent1">
              <a:lumMod val="20000"/>
              <a:lumOff val="80000"/>
            </a:schemeClr>
          </a:solidFill>
        </p:spPr>
        <p:txBody>
          <a:bodyPr>
            <a:normAutofit fontScale="92500" lnSpcReduction="10000"/>
          </a:bodyPr>
          <a:lstStyle/>
          <a:p>
            <a:r>
              <a:rPr lang="en-US" sz="2800" dirty="0"/>
              <a:t>We won’t get cost-effective health care from health plans whose business model rewards:</a:t>
            </a:r>
          </a:p>
          <a:p>
            <a:pPr lvl="1"/>
            <a:r>
              <a:rPr lang="en-US" sz="2400" dirty="0">
                <a:solidFill>
                  <a:schemeClr val="tx2"/>
                </a:solidFill>
              </a:rPr>
              <a:t>denial of care</a:t>
            </a:r>
          </a:p>
          <a:p>
            <a:pPr lvl="1"/>
            <a:r>
              <a:rPr lang="en-US" sz="2400" dirty="0">
                <a:solidFill>
                  <a:schemeClr val="tx2"/>
                </a:solidFill>
              </a:rPr>
              <a:t>avoidance of covering or paying for the sick</a:t>
            </a:r>
          </a:p>
          <a:p>
            <a:pPr lvl="1"/>
            <a:r>
              <a:rPr lang="en-US" sz="2400" dirty="0">
                <a:solidFill>
                  <a:schemeClr val="tx2"/>
                </a:solidFill>
              </a:rPr>
              <a:t>unnecessary micromanagement of care</a:t>
            </a:r>
          </a:p>
          <a:p>
            <a:r>
              <a:rPr lang="en-US" sz="2800" dirty="0"/>
              <a:t>Single-payer or all-payer:</a:t>
            </a:r>
          </a:p>
          <a:p>
            <a:pPr lvl="1"/>
            <a:r>
              <a:rPr lang="en-US" sz="2400" dirty="0">
                <a:solidFill>
                  <a:schemeClr val="tx2"/>
                </a:solidFill>
              </a:rPr>
              <a:t>Universal coverage</a:t>
            </a:r>
          </a:p>
          <a:p>
            <a:pPr lvl="1"/>
            <a:r>
              <a:rPr lang="en-US" sz="2400" dirty="0">
                <a:solidFill>
                  <a:schemeClr val="tx2"/>
                </a:solidFill>
              </a:rPr>
              <a:t>Remove barriers to care in the most cost-effective settings</a:t>
            </a:r>
          </a:p>
          <a:p>
            <a:pPr lvl="1"/>
            <a:r>
              <a:rPr lang="en-US" sz="2400" dirty="0">
                <a:solidFill>
                  <a:schemeClr val="tx2"/>
                </a:solidFill>
              </a:rPr>
              <a:t>Keep administration simple and overhead costs low</a:t>
            </a:r>
          </a:p>
          <a:p>
            <a:pPr lvl="1"/>
            <a:r>
              <a:rPr lang="en-US" sz="2400" dirty="0">
                <a:solidFill>
                  <a:schemeClr val="tx2"/>
                </a:solidFill>
              </a:rPr>
              <a:t>Eliminate micromanagement of doctors by insurance companies</a:t>
            </a:r>
          </a:p>
          <a:p>
            <a:pPr lvl="1"/>
            <a:r>
              <a:rPr lang="en-US" sz="2400" dirty="0">
                <a:solidFill>
                  <a:schemeClr val="tx2"/>
                </a:solidFill>
              </a:rPr>
              <a:t>Stop sabotaging the expertise of doctors and driving them out of practice</a:t>
            </a:r>
          </a:p>
        </p:txBody>
      </p:sp>
    </p:spTree>
    <p:extLst>
      <p:ext uri="{BB962C8B-B14F-4D97-AF65-F5344CB8AC3E}">
        <p14:creationId xmlns:p14="http://schemas.microsoft.com/office/powerpoint/2010/main" val="3475081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DC2B4-95A9-A940-8D50-FEF703A32F1C}"/>
              </a:ext>
            </a:extLst>
          </p:cNvPr>
          <p:cNvSpPr>
            <a:spLocks noGrp="1"/>
          </p:cNvSpPr>
          <p:nvPr>
            <p:ph type="title"/>
          </p:nvPr>
        </p:nvSpPr>
        <p:spPr>
          <a:xfrm>
            <a:off x="468085" y="664028"/>
            <a:ext cx="8229600" cy="5802086"/>
          </a:xfrm>
          <a:solidFill>
            <a:schemeClr val="accent1">
              <a:lumMod val="20000"/>
              <a:lumOff val="80000"/>
            </a:schemeClr>
          </a:solidFill>
        </p:spPr>
        <p:txBody>
          <a:bodyPr>
            <a:normAutofit fontScale="90000"/>
          </a:bodyPr>
          <a:lstStyle/>
          <a:p>
            <a:pPr algn="ctr"/>
            <a:br>
              <a:rPr lang="en-US" dirty="0"/>
            </a:br>
            <a:br>
              <a:rPr lang="en-US" dirty="0"/>
            </a:br>
            <a:br>
              <a:rPr lang="en-US" dirty="0"/>
            </a:br>
            <a:r>
              <a:rPr lang="en-US" dirty="0"/>
              <a:t>Questions?</a:t>
            </a:r>
            <a:br>
              <a:rPr lang="en-US" dirty="0"/>
            </a:br>
            <a:br>
              <a:rPr lang="en-US" dirty="0"/>
            </a:br>
            <a:r>
              <a:rPr lang="en-US" sz="3600" dirty="0"/>
              <a:t>Contact Info:</a:t>
            </a:r>
            <a:br>
              <a:rPr lang="en-US" sz="3600" dirty="0"/>
            </a:br>
            <a:r>
              <a:rPr lang="en-US" sz="3200" dirty="0">
                <a:hlinkClick r:id="rId2"/>
              </a:rPr>
              <a:t>stephenbkemble@gmail.com</a:t>
            </a:r>
            <a:br>
              <a:rPr lang="en-US" sz="3200" dirty="0"/>
            </a:br>
            <a:r>
              <a:rPr lang="en-US" sz="3200" dirty="0"/>
              <a:t>(808) 497-6521</a:t>
            </a:r>
            <a:br>
              <a:rPr lang="en-US" sz="3200" dirty="0"/>
            </a:br>
            <a:br>
              <a:rPr lang="en-US" sz="2400" dirty="0"/>
            </a:br>
            <a:r>
              <a:rPr lang="en-US" sz="2400" dirty="0"/>
              <a:t>Questions about adaptation: </a:t>
            </a:r>
            <a:r>
              <a:rPr lang="en-US" sz="2400" dirty="0" err="1">
                <a:solidFill>
                  <a:srgbClr val="0070C0"/>
                </a:solidFill>
              </a:rPr>
              <a:t>bzpearson@gmail.com</a:t>
            </a:r>
            <a:br>
              <a:rPr lang="en-US" sz="3200" dirty="0"/>
            </a:br>
            <a:endParaRPr lang="en-US" dirty="0"/>
          </a:p>
        </p:txBody>
      </p:sp>
    </p:spTree>
    <p:extLst>
      <p:ext uri="{BB962C8B-B14F-4D97-AF65-F5344CB8AC3E}">
        <p14:creationId xmlns:p14="http://schemas.microsoft.com/office/powerpoint/2010/main" val="1633865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8870-E1F5-0048-8076-FB17918BE815}"/>
              </a:ext>
            </a:extLst>
          </p:cNvPr>
          <p:cNvSpPr>
            <a:spLocks noGrp="1"/>
          </p:cNvSpPr>
          <p:nvPr>
            <p:ph type="title"/>
          </p:nvPr>
        </p:nvSpPr>
        <p:spPr>
          <a:xfrm>
            <a:off x="457200" y="533400"/>
            <a:ext cx="8229600" cy="771418"/>
          </a:xfrm>
        </p:spPr>
        <p:txBody>
          <a:bodyPr>
            <a:normAutofit fontScale="90000"/>
          </a:bodyPr>
          <a:lstStyle/>
          <a:p>
            <a:r>
              <a:rPr lang="en-US" dirty="0"/>
              <a:t>Health plans game Medical Loss Ratio</a:t>
            </a:r>
          </a:p>
        </p:txBody>
      </p:sp>
      <p:sp>
        <p:nvSpPr>
          <p:cNvPr id="3" name="Content Placeholder 2">
            <a:extLst>
              <a:ext uri="{FF2B5EF4-FFF2-40B4-BE49-F238E27FC236}">
                <a16:creationId xmlns:a16="http://schemas.microsoft.com/office/drawing/2014/main" id="{AAD3A97B-CCD5-3244-B59B-79CAA6A45F84}"/>
              </a:ext>
            </a:extLst>
          </p:cNvPr>
          <p:cNvSpPr>
            <a:spLocks noGrp="1"/>
          </p:cNvSpPr>
          <p:nvPr>
            <p:ph idx="1"/>
          </p:nvPr>
        </p:nvSpPr>
        <p:spPr>
          <a:xfrm>
            <a:off x="457200" y="1417834"/>
            <a:ext cx="8229600" cy="5059166"/>
          </a:xfrm>
          <a:solidFill>
            <a:schemeClr val="accent1">
              <a:lumMod val="20000"/>
              <a:lumOff val="80000"/>
            </a:schemeClr>
          </a:solidFill>
        </p:spPr>
        <p:txBody>
          <a:bodyPr>
            <a:normAutofit fontScale="92500" lnSpcReduction="20000"/>
          </a:bodyPr>
          <a:lstStyle/>
          <a:p>
            <a:pPr marL="0" indent="0">
              <a:buNone/>
            </a:pPr>
            <a:r>
              <a:rPr lang="en-US" b="1" dirty="0"/>
              <a:t>THE AFFORDABLE CARE ACT AND MEDICAL LOSS RATIOS: NO IMPACT IN FIRST THREE YEARS </a:t>
            </a:r>
            <a:endParaRPr lang="en-US" dirty="0"/>
          </a:p>
          <a:p>
            <a:pPr marL="0" indent="0">
              <a:buNone/>
            </a:pPr>
            <a:r>
              <a:rPr lang="en-US" sz="1700" dirty="0"/>
              <a:t>Benjamin Day, David U. Himmelstein, Michael Broder, and </a:t>
            </a:r>
            <a:r>
              <a:rPr lang="en-US" sz="1700" dirty="0" err="1"/>
              <a:t>Steffie</a:t>
            </a:r>
            <a:r>
              <a:rPr lang="en-US" sz="1700" dirty="0"/>
              <a:t> </a:t>
            </a:r>
            <a:r>
              <a:rPr lang="en-US" sz="1700" dirty="0" err="1"/>
              <a:t>Woolhandler</a:t>
            </a:r>
            <a:r>
              <a:rPr lang="en-US" sz="1700" dirty="0"/>
              <a:t> </a:t>
            </a:r>
          </a:p>
          <a:p>
            <a:pPr marL="0" indent="0">
              <a:buNone/>
            </a:pPr>
            <a:r>
              <a:rPr lang="en-US" sz="1700" dirty="0"/>
              <a:t>Int. J. Health </a:t>
            </a:r>
            <a:r>
              <a:rPr lang="en-US" sz="1700" dirty="0" err="1"/>
              <a:t>Svcs</a:t>
            </a:r>
            <a:r>
              <a:rPr lang="en-US" sz="1700" dirty="0"/>
              <a:t>. Jan 2015</a:t>
            </a:r>
          </a:p>
          <a:p>
            <a:r>
              <a:rPr lang="en-US" dirty="0"/>
              <a:t>The Patient Protection and Affordable Care Act (ACA) set limits on insurers’ overhead, mandating a medical loss ratio (MLR) of at least 80 percent in the individual and small-group markets and 85 percent in the large-group market starting in 2011. In implementing the law, </a:t>
            </a:r>
            <a:r>
              <a:rPr lang="en-US" dirty="0">
                <a:highlight>
                  <a:srgbClr val="FFFF00"/>
                </a:highlight>
              </a:rPr>
              <a:t>the Obama administration introduced new rules that changed (and inflated) how insurers calculate MLRs, distorting time trends. We used insurers’ filings with the U.S. Securities and Exchange Commission to calculate the largest insurers’ MLRs before and after the ACA regulations took effect, using a constant definition of MLR. MLRs averaged 83.04 percent in the three years before reform and 83.05 percent in the three years after reform. </a:t>
            </a:r>
            <a:r>
              <a:rPr lang="en-US" dirty="0"/>
              <a:t>We conclude that the ACA had no impact on insurance industry overhead spending. </a:t>
            </a:r>
          </a:p>
          <a:p>
            <a:endParaRPr lang="en-US" dirty="0"/>
          </a:p>
        </p:txBody>
      </p:sp>
    </p:spTree>
    <p:extLst>
      <p:ext uri="{BB962C8B-B14F-4D97-AF65-F5344CB8AC3E}">
        <p14:creationId xmlns:p14="http://schemas.microsoft.com/office/powerpoint/2010/main" val="334270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A472-1D53-DB46-834D-7D002DAB1226}"/>
              </a:ext>
            </a:extLst>
          </p:cNvPr>
          <p:cNvSpPr>
            <a:spLocks noGrp="1"/>
          </p:cNvSpPr>
          <p:nvPr>
            <p:ph type="title"/>
          </p:nvPr>
        </p:nvSpPr>
        <p:spPr/>
        <p:txBody>
          <a:bodyPr>
            <a:normAutofit/>
          </a:bodyPr>
          <a:lstStyle/>
          <a:p>
            <a:r>
              <a:rPr lang="en-US" sz="4400" dirty="0"/>
              <a:t>Why privatize?</a:t>
            </a:r>
          </a:p>
        </p:txBody>
      </p:sp>
      <p:sp>
        <p:nvSpPr>
          <p:cNvPr id="3" name="Content Placeholder 2">
            <a:extLst>
              <a:ext uri="{FF2B5EF4-FFF2-40B4-BE49-F238E27FC236}">
                <a16:creationId xmlns:a16="http://schemas.microsoft.com/office/drawing/2014/main" id="{1009E90C-F683-5B46-8EAA-E9D94490DE57}"/>
              </a:ext>
            </a:extLst>
          </p:cNvPr>
          <p:cNvSpPr>
            <a:spLocks noGrp="1"/>
          </p:cNvSpPr>
          <p:nvPr>
            <p:ph idx="1"/>
          </p:nvPr>
        </p:nvSpPr>
        <p:spPr>
          <a:solidFill>
            <a:schemeClr val="accent1">
              <a:lumMod val="20000"/>
              <a:lumOff val="80000"/>
            </a:schemeClr>
          </a:solidFill>
        </p:spPr>
        <p:txBody>
          <a:bodyPr>
            <a:normAutofit fontScale="92500" lnSpcReduction="10000"/>
          </a:bodyPr>
          <a:lstStyle/>
          <a:p>
            <a:r>
              <a:rPr lang="en-US" sz="3200" dirty="0"/>
              <a:t>A lot of money flows through publicly funded healthcare programs: </a:t>
            </a:r>
          </a:p>
          <a:p>
            <a:pPr lvl="1"/>
            <a:r>
              <a:rPr lang="en-US" sz="3200" dirty="0"/>
              <a:t>Medicare </a:t>
            </a:r>
          </a:p>
          <a:p>
            <a:pPr lvl="1"/>
            <a:r>
              <a:rPr lang="en-US" sz="3200" dirty="0"/>
              <a:t>Medicaid</a:t>
            </a:r>
          </a:p>
          <a:p>
            <a:pPr lvl="1"/>
            <a:r>
              <a:rPr lang="en-US" sz="3200" dirty="0"/>
              <a:t>Government employee health benefits. </a:t>
            </a:r>
          </a:p>
          <a:p>
            <a:r>
              <a:rPr lang="en-US" sz="3200" dirty="0"/>
              <a:t>Private business interests seek to tap into it.</a:t>
            </a:r>
          </a:p>
          <a:p>
            <a:pPr lvl="1"/>
            <a:r>
              <a:rPr lang="en-US" sz="3200" dirty="0"/>
              <a:t>Just processing claims: 2% of healthcare dollar.</a:t>
            </a:r>
          </a:p>
          <a:p>
            <a:pPr lvl="1"/>
            <a:r>
              <a:rPr lang="en-US" sz="3200" dirty="0"/>
              <a:t>Taking on insurance risk and managing care: 12-40% of healthcare dollar.</a:t>
            </a:r>
          </a:p>
        </p:txBody>
      </p:sp>
    </p:spTree>
    <p:extLst>
      <p:ext uri="{BB962C8B-B14F-4D97-AF65-F5344CB8AC3E}">
        <p14:creationId xmlns:p14="http://schemas.microsoft.com/office/powerpoint/2010/main" val="249082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23FD-F47E-954E-A14E-A6ABFE46BB02}"/>
              </a:ext>
            </a:extLst>
          </p:cNvPr>
          <p:cNvSpPr>
            <a:spLocks noGrp="1"/>
          </p:cNvSpPr>
          <p:nvPr>
            <p:ph type="title"/>
          </p:nvPr>
        </p:nvSpPr>
        <p:spPr>
          <a:xfrm>
            <a:off x="457200" y="533400"/>
            <a:ext cx="8229600" cy="1066800"/>
          </a:xfrm>
        </p:spPr>
        <p:txBody>
          <a:bodyPr>
            <a:normAutofit/>
          </a:bodyPr>
          <a:lstStyle/>
          <a:p>
            <a:r>
              <a:rPr lang="en-US" sz="3200" dirty="0"/>
              <a:t>Private interests offer this self-serving--and false--rationale </a:t>
            </a:r>
          </a:p>
        </p:txBody>
      </p:sp>
      <p:sp>
        <p:nvSpPr>
          <p:cNvPr id="3" name="Content Placeholder 2">
            <a:extLst>
              <a:ext uri="{FF2B5EF4-FFF2-40B4-BE49-F238E27FC236}">
                <a16:creationId xmlns:a16="http://schemas.microsoft.com/office/drawing/2014/main" id="{267A68DE-88C4-F84E-A306-6A698A4E9953}"/>
              </a:ext>
            </a:extLst>
          </p:cNvPr>
          <p:cNvSpPr>
            <a:spLocks noGrp="1"/>
          </p:cNvSpPr>
          <p:nvPr>
            <p:ph idx="1"/>
          </p:nvPr>
        </p:nvSpPr>
        <p:spPr>
          <a:solidFill>
            <a:schemeClr val="accent1">
              <a:lumMod val="20000"/>
              <a:lumOff val="80000"/>
            </a:schemeClr>
          </a:solidFill>
        </p:spPr>
        <p:txBody>
          <a:bodyPr>
            <a:normAutofit lnSpcReduction="10000"/>
          </a:bodyPr>
          <a:lstStyle/>
          <a:p>
            <a:r>
              <a:rPr lang="en-US" dirty="0">
                <a:solidFill>
                  <a:schemeClr val="tx2"/>
                </a:solidFill>
              </a:rPr>
              <a:t>Government is always inefficient</a:t>
            </a:r>
            <a:r>
              <a:rPr lang="en-US" dirty="0"/>
              <a:t>. Private insurance companies can manage health care to make it more cost-effective.</a:t>
            </a:r>
          </a:p>
          <a:p>
            <a:r>
              <a:rPr lang="en-US" dirty="0">
                <a:solidFill>
                  <a:schemeClr val="tx2"/>
                </a:solidFill>
              </a:rPr>
              <a:t>Fee-for-service incentivizes doctors to deliver excessive “volume”</a:t>
            </a:r>
            <a:r>
              <a:rPr lang="en-US" dirty="0"/>
              <a:t> of largely unnecessary care, and this is the major driver of excess cost in US healthcare.</a:t>
            </a:r>
          </a:p>
          <a:p>
            <a:r>
              <a:rPr lang="en-US" dirty="0">
                <a:solidFill>
                  <a:schemeClr val="tx2"/>
                </a:solidFill>
              </a:rPr>
              <a:t>Care is “fragmented” under FFS </a:t>
            </a:r>
            <a:r>
              <a:rPr lang="en-US" dirty="0"/>
              <a:t>and private health plans and integrated delivery systems can more effectively coordinate care, restrain unnecessary care, improve access, and reduce cost.</a:t>
            </a:r>
          </a:p>
          <a:p>
            <a:r>
              <a:rPr lang="en-US" dirty="0"/>
              <a:t>Turning health care funding over to </a:t>
            </a:r>
            <a:r>
              <a:rPr lang="en-US" dirty="0">
                <a:solidFill>
                  <a:schemeClr val="tx2"/>
                </a:solidFill>
              </a:rPr>
              <a:t>capitated private entities makes cost predictable, and competition and market forces will control cost</a:t>
            </a:r>
            <a:r>
              <a:rPr lang="en-US" dirty="0"/>
              <a:t>.</a:t>
            </a:r>
          </a:p>
        </p:txBody>
      </p:sp>
    </p:spTree>
    <p:extLst>
      <p:ext uri="{BB962C8B-B14F-4D97-AF65-F5344CB8AC3E}">
        <p14:creationId xmlns:p14="http://schemas.microsoft.com/office/powerpoint/2010/main" val="152739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3446-7415-EB4A-81E9-DFBFB60F2DBE}"/>
              </a:ext>
            </a:extLst>
          </p:cNvPr>
          <p:cNvSpPr>
            <a:spLocks noGrp="1"/>
          </p:cNvSpPr>
          <p:nvPr>
            <p:ph type="title"/>
          </p:nvPr>
        </p:nvSpPr>
        <p:spPr>
          <a:xfrm>
            <a:off x="457200" y="533399"/>
            <a:ext cx="8229600" cy="1152181"/>
          </a:xfrm>
        </p:spPr>
        <p:txBody>
          <a:bodyPr>
            <a:normAutofit fontScale="90000"/>
          </a:bodyPr>
          <a:lstStyle/>
          <a:p>
            <a:r>
              <a:rPr lang="en-US" dirty="0"/>
              <a:t>The Affordable Care Act has accelerated privatization</a:t>
            </a:r>
          </a:p>
        </p:txBody>
      </p:sp>
      <p:sp>
        <p:nvSpPr>
          <p:cNvPr id="3" name="Content Placeholder 2">
            <a:extLst>
              <a:ext uri="{FF2B5EF4-FFF2-40B4-BE49-F238E27FC236}">
                <a16:creationId xmlns:a16="http://schemas.microsoft.com/office/drawing/2014/main" id="{F8993E40-A38B-5040-8D1A-749EF50CEBF9}"/>
              </a:ext>
            </a:extLst>
          </p:cNvPr>
          <p:cNvSpPr>
            <a:spLocks noGrp="1"/>
          </p:cNvSpPr>
          <p:nvPr>
            <p:ph idx="1"/>
          </p:nvPr>
        </p:nvSpPr>
        <p:spPr>
          <a:xfrm>
            <a:off x="457200" y="1784732"/>
            <a:ext cx="8229600" cy="4692267"/>
          </a:xfrm>
          <a:solidFill>
            <a:schemeClr val="accent1">
              <a:lumMod val="20000"/>
              <a:lumOff val="80000"/>
            </a:schemeClr>
          </a:solidFill>
        </p:spPr>
        <p:txBody>
          <a:bodyPr>
            <a:normAutofit fontScale="92500"/>
          </a:bodyPr>
          <a:lstStyle/>
          <a:p>
            <a:r>
              <a:rPr lang="en-US" sz="2800" dirty="0">
                <a:solidFill>
                  <a:schemeClr val="tx2"/>
                </a:solidFill>
              </a:rPr>
              <a:t>To control cost, we must “move away from FFS” with its ”volume” incentives and replace it with ”value-based payment” </a:t>
            </a:r>
            <a:r>
              <a:rPr lang="en-US" sz="2800" dirty="0"/>
              <a:t>– shifting insurance risk onto providers of care via capitation and bundled payments, </a:t>
            </a:r>
          </a:p>
          <a:p>
            <a:r>
              <a:rPr lang="en-US" sz="2800" dirty="0"/>
              <a:t>We can eliminate “fragmentation” and improve quality by organizing doctors and hospitals into “</a:t>
            </a:r>
            <a:r>
              <a:rPr lang="en-US" sz="2800" dirty="0">
                <a:solidFill>
                  <a:schemeClr val="tx2"/>
                </a:solidFill>
              </a:rPr>
              <a:t>Accountable Care Organizations</a:t>
            </a:r>
            <a:r>
              <a:rPr lang="en-US" sz="2800" dirty="0"/>
              <a:t>” that can accept insurance risk.</a:t>
            </a:r>
          </a:p>
          <a:p>
            <a:r>
              <a:rPr lang="en-US" sz="2800" dirty="0"/>
              <a:t>Or have </a:t>
            </a:r>
            <a:r>
              <a:rPr lang="en-US" sz="2800" dirty="0">
                <a:solidFill>
                  <a:schemeClr val="tx2"/>
                </a:solidFill>
              </a:rPr>
              <a:t>large insurance plans and hospital chains paid via capitation buy up physician practices and “integrate” them</a:t>
            </a:r>
            <a:r>
              <a:rPr lang="en-US" sz="2800" dirty="0"/>
              <a:t>.</a:t>
            </a:r>
          </a:p>
        </p:txBody>
      </p:sp>
    </p:spTree>
    <p:extLst>
      <p:ext uri="{BB962C8B-B14F-4D97-AF65-F5344CB8AC3E}">
        <p14:creationId xmlns:p14="http://schemas.microsoft.com/office/powerpoint/2010/main" val="210320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882F-1C69-D74D-B400-CC7A67EDF0ED}"/>
              </a:ext>
            </a:extLst>
          </p:cNvPr>
          <p:cNvSpPr>
            <a:spLocks noGrp="1"/>
          </p:cNvSpPr>
          <p:nvPr>
            <p:ph type="title"/>
          </p:nvPr>
        </p:nvSpPr>
        <p:spPr/>
        <p:txBody>
          <a:bodyPr>
            <a:normAutofit fontScale="90000"/>
          </a:bodyPr>
          <a:lstStyle/>
          <a:p>
            <a:r>
              <a:rPr lang="en-US" dirty="0"/>
              <a:t>Evidence shows that Over-utilization is NOT the problem</a:t>
            </a:r>
          </a:p>
        </p:txBody>
      </p:sp>
      <p:sp>
        <p:nvSpPr>
          <p:cNvPr id="3" name="Content Placeholder 2">
            <a:extLst>
              <a:ext uri="{FF2B5EF4-FFF2-40B4-BE49-F238E27FC236}">
                <a16:creationId xmlns:a16="http://schemas.microsoft.com/office/drawing/2014/main" id="{81D3772F-F016-BC47-BE3B-61E4139288B9}"/>
              </a:ext>
            </a:extLst>
          </p:cNvPr>
          <p:cNvSpPr>
            <a:spLocks noGrp="1"/>
          </p:cNvSpPr>
          <p:nvPr>
            <p:ph idx="1"/>
          </p:nvPr>
        </p:nvSpPr>
        <p:spPr>
          <a:solidFill>
            <a:schemeClr val="accent1">
              <a:lumMod val="20000"/>
              <a:lumOff val="80000"/>
            </a:schemeClr>
          </a:solidFill>
        </p:spPr>
        <p:txBody>
          <a:bodyPr>
            <a:normAutofit/>
          </a:bodyPr>
          <a:lstStyle/>
          <a:p>
            <a:r>
              <a:rPr lang="en-US" sz="2800" dirty="0">
                <a:solidFill>
                  <a:schemeClr val="tx2"/>
                </a:solidFill>
              </a:rPr>
              <a:t>U.S. doctor visits and hospital days </a:t>
            </a:r>
            <a:r>
              <a:rPr lang="en-US" sz="2800" dirty="0"/>
              <a:t>per capita are among the lowest among industrialized countries.</a:t>
            </a:r>
          </a:p>
          <a:p>
            <a:pPr algn="r"/>
            <a:r>
              <a:rPr lang="en-US" sz="2000" dirty="0">
                <a:hlinkClick r:id="rId2"/>
              </a:rPr>
              <a:t>OECD data</a:t>
            </a:r>
            <a:endParaRPr lang="en-US" sz="2000" dirty="0"/>
          </a:p>
          <a:p>
            <a:r>
              <a:rPr lang="en-US" sz="2800" dirty="0">
                <a:solidFill>
                  <a:schemeClr val="tx2"/>
                </a:solidFill>
              </a:rPr>
              <a:t>Inadequate access to appropriate care driving costly complications</a:t>
            </a:r>
            <a:r>
              <a:rPr lang="en-US" sz="2800" dirty="0"/>
              <a:t> is a far greater problem than unnecessary care due to FFS.</a:t>
            </a:r>
          </a:p>
          <a:p>
            <a:r>
              <a:rPr lang="en-US" sz="2800" dirty="0">
                <a:solidFill>
                  <a:schemeClr val="tx2"/>
                </a:solidFill>
              </a:rPr>
              <a:t>Excessive administrative cost driving much higher prices </a:t>
            </a:r>
            <a:r>
              <a:rPr lang="en-US" sz="2800" dirty="0"/>
              <a:t>is biggest cost driver.</a:t>
            </a:r>
          </a:p>
          <a:p>
            <a:pPr algn="r"/>
            <a:r>
              <a:rPr lang="en-US" sz="2000" dirty="0" err="1"/>
              <a:t>Papanicolas</a:t>
            </a:r>
            <a:r>
              <a:rPr lang="en-US" sz="2000" dirty="0"/>
              <a:t>, </a:t>
            </a:r>
            <a:r>
              <a:rPr lang="en-US" sz="2000" dirty="0" err="1"/>
              <a:t>Woskie</a:t>
            </a:r>
            <a:r>
              <a:rPr lang="en-US" sz="2000" dirty="0"/>
              <a:t>, Jha. </a:t>
            </a:r>
            <a:r>
              <a:rPr lang="en-US" sz="2000" dirty="0">
                <a:hlinkClick r:id="rId3"/>
              </a:rPr>
              <a:t>Health Care Spending in the United States and Other High-Income Countries</a:t>
            </a:r>
            <a:r>
              <a:rPr lang="en-US" sz="2000" dirty="0"/>
              <a:t>. JAMA 03-13-18</a:t>
            </a:r>
          </a:p>
          <a:p>
            <a:r>
              <a:rPr lang="en-US" sz="2800" dirty="0">
                <a:solidFill>
                  <a:schemeClr val="tx2"/>
                </a:solidFill>
              </a:rPr>
              <a:t>Exorbitant drug </a:t>
            </a:r>
            <a:r>
              <a:rPr lang="en-US" sz="2800" dirty="0"/>
              <a:t>prices is 2nd biggest cost driver</a:t>
            </a:r>
          </a:p>
        </p:txBody>
      </p:sp>
    </p:spTree>
    <p:extLst>
      <p:ext uri="{BB962C8B-B14F-4D97-AF65-F5344CB8AC3E}">
        <p14:creationId xmlns:p14="http://schemas.microsoft.com/office/powerpoint/2010/main" val="65263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FDF95-8947-1A4C-B4C6-96B98076B90C}"/>
              </a:ext>
            </a:extLst>
          </p:cNvPr>
          <p:cNvSpPr>
            <a:spLocks noGrp="1"/>
          </p:cNvSpPr>
          <p:nvPr>
            <p:ph type="title"/>
          </p:nvPr>
        </p:nvSpPr>
        <p:spPr>
          <a:xfrm>
            <a:off x="457200" y="533400"/>
            <a:ext cx="8229600" cy="2110648"/>
          </a:xfrm>
        </p:spPr>
        <p:txBody>
          <a:bodyPr>
            <a:normAutofit fontScale="90000"/>
          </a:bodyPr>
          <a:lstStyle/>
          <a:p>
            <a:r>
              <a:rPr lang="en-US" dirty="0"/>
              <a:t>But corporate fraud and abuse by insurance plans, HMOs, Medicare Advantage, and Medicaid Managed Care is widespread and hugely expensive</a:t>
            </a:r>
          </a:p>
        </p:txBody>
      </p:sp>
      <p:sp>
        <p:nvSpPr>
          <p:cNvPr id="3" name="Content Placeholder 2">
            <a:extLst>
              <a:ext uri="{FF2B5EF4-FFF2-40B4-BE49-F238E27FC236}">
                <a16:creationId xmlns:a16="http://schemas.microsoft.com/office/drawing/2014/main" id="{4EA0B182-2229-2948-97F3-F78313CF5F8A}"/>
              </a:ext>
            </a:extLst>
          </p:cNvPr>
          <p:cNvSpPr>
            <a:spLocks noGrp="1"/>
          </p:cNvSpPr>
          <p:nvPr>
            <p:ph idx="1"/>
          </p:nvPr>
        </p:nvSpPr>
        <p:spPr>
          <a:xfrm>
            <a:off x="457200" y="2864386"/>
            <a:ext cx="8229600" cy="3612613"/>
          </a:xfrm>
          <a:solidFill>
            <a:schemeClr val="accent1">
              <a:lumMod val="20000"/>
              <a:lumOff val="80000"/>
            </a:schemeClr>
          </a:solidFill>
        </p:spPr>
        <p:txBody>
          <a:bodyPr>
            <a:normAutofit fontScale="92500" lnSpcReduction="10000"/>
          </a:bodyPr>
          <a:lstStyle/>
          <a:p>
            <a:r>
              <a:rPr lang="en-US" sz="3200" dirty="0"/>
              <a:t>Cherry picking and lemon dropping</a:t>
            </a:r>
          </a:p>
          <a:p>
            <a:r>
              <a:rPr lang="en-US" sz="3200" dirty="0"/>
              <a:t>Upcoding to inflate severity of diagnoses</a:t>
            </a:r>
          </a:p>
          <a:p>
            <a:r>
              <a:rPr lang="en-US" sz="3200" dirty="0"/>
              <a:t>Deceptive marketing</a:t>
            </a:r>
          </a:p>
          <a:p>
            <a:r>
              <a:rPr lang="en-US" sz="3200" dirty="0"/>
              <a:t>Denial of necessary care</a:t>
            </a:r>
          </a:p>
          <a:p>
            <a:r>
              <a:rPr lang="en-US" sz="3200" dirty="0"/>
              <a:t>Narrow networks, restricted access to care</a:t>
            </a:r>
          </a:p>
          <a:p>
            <a:r>
              <a:rPr lang="en-US" sz="3200" dirty="0"/>
              <a:t>Slow claims processing, high rate of denials</a:t>
            </a:r>
          </a:p>
          <a:p>
            <a:r>
              <a:rPr lang="en-US" sz="3200" dirty="0"/>
              <a:t>Meaningless “quality” metrics</a:t>
            </a:r>
          </a:p>
        </p:txBody>
      </p:sp>
    </p:spTree>
    <p:extLst>
      <p:ext uri="{BB962C8B-B14F-4D97-AF65-F5344CB8AC3E}">
        <p14:creationId xmlns:p14="http://schemas.microsoft.com/office/powerpoint/2010/main" val="3246140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5E2F-7DE3-4A01-AEBB-BC48ADE04014}"/>
              </a:ext>
            </a:extLst>
          </p:cNvPr>
          <p:cNvSpPr>
            <a:spLocks noGrp="1"/>
          </p:cNvSpPr>
          <p:nvPr>
            <p:ph type="title"/>
          </p:nvPr>
        </p:nvSpPr>
        <p:spPr>
          <a:xfrm>
            <a:off x="628650" y="484094"/>
            <a:ext cx="7886700" cy="1321557"/>
          </a:xfrm>
        </p:spPr>
        <p:txBody>
          <a:bodyPr>
            <a:normAutofit/>
          </a:bodyPr>
          <a:lstStyle/>
          <a:p>
            <a:pPr>
              <a:lnSpc>
                <a:spcPct val="100000"/>
              </a:lnSpc>
            </a:pPr>
            <a:r>
              <a:rPr lang="en-US" sz="2800" dirty="0"/>
              <a:t>UPCODING</a:t>
            </a:r>
            <a:r>
              <a:rPr lang="en-US" sz="2100" dirty="0"/>
              <a:t> -- Physician coding drives “Risk Scores”</a:t>
            </a:r>
            <a:br>
              <a:rPr lang="en-US" sz="3000" dirty="0"/>
            </a:br>
            <a:r>
              <a:rPr lang="en-US" sz="3000" dirty="0"/>
              <a:t>Risk Scores Drive Medicare Advantage Payment</a:t>
            </a:r>
          </a:p>
        </p:txBody>
      </p:sp>
      <p:sp>
        <p:nvSpPr>
          <p:cNvPr id="5" name="Text Placeholder 4">
            <a:extLst>
              <a:ext uri="{FF2B5EF4-FFF2-40B4-BE49-F238E27FC236}">
                <a16:creationId xmlns:a16="http://schemas.microsoft.com/office/drawing/2014/main" id="{F4997201-5C17-5644-8B33-03A72FB25FF9}"/>
              </a:ext>
            </a:extLst>
          </p:cNvPr>
          <p:cNvSpPr>
            <a:spLocks noGrp="1"/>
          </p:cNvSpPr>
          <p:nvPr>
            <p:ph type="body" idx="10"/>
          </p:nvPr>
        </p:nvSpPr>
        <p:spPr/>
        <p:txBody>
          <a:bodyPr/>
          <a:lstStyle/>
          <a:p>
            <a:r>
              <a:rPr lang="en-US" dirty="0">
                <a:latin typeface="Calibri" panose="020F0502020204030204"/>
              </a:rPr>
              <a:t>Source: https://</a:t>
            </a:r>
            <a:r>
              <a:rPr lang="en-US" dirty="0" err="1">
                <a:latin typeface="Calibri" panose="020F0502020204030204"/>
              </a:rPr>
              <a:t>downloads.healthcatalyst.com</a:t>
            </a:r>
            <a:r>
              <a:rPr lang="en-US" dirty="0">
                <a:latin typeface="Calibri" panose="020F0502020204030204"/>
              </a:rPr>
              <a:t>/wp-content/uploads/2019/04/HCC-</a:t>
            </a:r>
            <a:r>
              <a:rPr lang="en-US" dirty="0" err="1">
                <a:latin typeface="Calibri" panose="020F0502020204030204"/>
              </a:rPr>
              <a:t>coding.png</a:t>
            </a:r>
            <a:endParaRPr lang="en-US" dirty="0">
              <a:latin typeface="Calibri" panose="020F0502020204030204"/>
            </a:endParaRPr>
          </a:p>
        </p:txBody>
      </p:sp>
      <p:sp>
        <p:nvSpPr>
          <p:cNvPr id="3" name="Slide Number Placeholder 2">
            <a:extLst>
              <a:ext uri="{FF2B5EF4-FFF2-40B4-BE49-F238E27FC236}">
                <a16:creationId xmlns:a16="http://schemas.microsoft.com/office/drawing/2014/main" id="{FF080FD7-B96F-4E18-AA17-FA0A9BAA331D}"/>
              </a:ext>
            </a:extLst>
          </p:cNvPr>
          <p:cNvSpPr>
            <a:spLocks noGrp="1"/>
          </p:cNvSpPr>
          <p:nvPr>
            <p:ph type="sldNum" sz="quarter" idx="4294967295"/>
          </p:nvPr>
        </p:nvSpPr>
        <p:spPr>
          <a:xfrm>
            <a:off x="0" y="857250"/>
            <a:ext cx="0" cy="0"/>
          </a:xfrm>
        </p:spPr>
        <p:txBody>
          <a:bodyPr/>
          <a:lstStyle/>
          <a:p>
            <a:fld id="{AC38F574-C4C0-48B1-B81D-85833E98F04F}" type="slidenum">
              <a:rPr lang="en-US" smtClean="0"/>
              <a:pPr/>
              <a:t>8</a:t>
            </a:fld>
            <a:endParaRPr lang="en-US" dirty="0"/>
          </a:p>
        </p:txBody>
      </p:sp>
      <p:graphicFrame>
        <p:nvGraphicFramePr>
          <p:cNvPr id="4" name="Table 4">
            <a:extLst>
              <a:ext uri="{FF2B5EF4-FFF2-40B4-BE49-F238E27FC236}">
                <a16:creationId xmlns:a16="http://schemas.microsoft.com/office/drawing/2014/main" id="{0F448B3C-EDF0-4CDA-9C16-DA7D2F5D9917}"/>
              </a:ext>
            </a:extLst>
          </p:cNvPr>
          <p:cNvGraphicFramePr>
            <a:graphicFrameLocks noGrp="1"/>
          </p:cNvGraphicFramePr>
          <p:nvPr/>
        </p:nvGraphicFramePr>
        <p:xfrm>
          <a:off x="200493" y="1979811"/>
          <a:ext cx="2619531" cy="2674620"/>
        </p:xfrm>
        <a:graphic>
          <a:graphicData uri="http://schemas.openxmlformats.org/drawingml/2006/table">
            <a:tbl>
              <a:tblPr firstRow="1" bandRow="1">
                <a:tableStyleId>{5C22544A-7EE6-4342-B048-85BDC9FD1C3A}</a:tableStyleId>
              </a:tblPr>
              <a:tblGrid>
                <a:gridCol w="1864882">
                  <a:extLst>
                    <a:ext uri="{9D8B030D-6E8A-4147-A177-3AD203B41FA5}">
                      <a16:colId xmlns:a16="http://schemas.microsoft.com/office/drawing/2014/main" val="1806424438"/>
                    </a:ext>
                  </a:extLst>
                </a:gridCol>
                <a:gridCol w="754649">
                  <a:extLst>
                    <a:ext uri="{9D8B030D-6E8A-4147-A177-3AD203B41FA5}">
                      <a16:colId xmlns:a16="http://schemas.microsoft.com/office/drawing/2014/main" val="1656224100"/>
                    </a:ext>
                  </a:extLst>
                </a:gridCol>
              </a:tblGrid>
              <a:tr h="297180">
                <a:tc>
                  <a:txBody>
                    <a:bodyPr/>
                    <a:lstStyle/>
                    <a:p>
                      <a:r>
                        <a:rPr lang="en-US" sz="1500" dirty="0"/>
                        <a:t>Healthy 76F</a:t>
                      </a:r>
                    </a:p>
                  </a:txBody>
                  <a:tcPr marL="68580" marR="68580" marT="34290" marB="34290">
                    <a:lnR w="12700" cap="flat" cmpd="sng" algn="ctr">
                      <a:noFill/>
                      <a:prstDash val="solid"/>
                      <a:round/>
                      <a:headEnd type="none" w="med" len="med"/>
                      <a:tailEnd type="none" w="med" len="med"/>
                    </a:lnR>
                  </a:tcPr>
                </a:tc>
                <a:tc>
                  <a:txBody>
                    <a:bodyPr/>
                    <a:lstStyle/>
                    <a:p>
                      <a:pPr algn="ctr"/>
                      <a:r>
                        <a:rPr lang="en-US" sz="1500" dirty="0"/>
                        <a:t>HCC</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164572029"/>
                  </a:ext>
                </a:extLst>
              </a:tr>
              <a:tr h="297180">
                <a:tc>
                  <a:txBody>
                    <a:bodyPr/>
                    <a:lstStyle/>
                    <a:p>
                      <a:r>
                        <a:rPr lang="en-US" sz="1500" dirty="0"/>
                        <a:t>Baseline for age</a:t>
                      </a:r>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.45</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397853703"/>
                  </a:ext>
                </a:extLst>
              </a:tr>
              <a:tr h="297180">
                <a:tc>
                  <a:txBody>
                    <a:bodyPr/>
                    <a:lstStyle/>
                    <a:p>
                      <a:r>
                        <a:rPr lang="en-US" sz="1500" dirty="0"/>
                        <a:t>No extra codes</a:t>
                      </a:r>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3763128084"/>
                  </a:ext>
                </a:extLst>
              </a:tr>
              <a:tr h="297180">
                <a:tc>
                  <a:txBody>
                    <a:bodyPr/>
                    <a:lstStyle/>
                    <a:p>
                      <a:endParaRPr lang="en-US" sz="1500" dirty="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764741717"/>
                  </a:ext>
                </a:extLst>
              </a:tr>
              <a:tr h="297180">
                <a:tc>
                  <a:txBody>
                    <a:bodyPr/>
                    <a:lstStyle/>
                    <a:p>
                      <a:endParaRPr lang="en-US" sz="1500" dirty="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327590940"/>
                  </a:ext>
                </a:extLst>
              </a:tr>
              <a:tr h="297180">
                <a:tc>
                  <a:txBody>
                    <a:bodyPr/>
                    <a:lstStyle/>
                    <a:p>
                      <a:endParaRPr lang="en-US" sz="1500" dirty="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103122141"/>
                  </a:ext>
                </a:extLst>
              </a:tr>
              <a:tr h="297180">
                <a:tc>
                  <a:txBody>
                    <a:bodyPr/>
                    <a:lstStyle/>
                    <a:p>
                      <a:endParaRPr lang="en-US" sz="150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235113719"/>
                  </a:ext>
                </a:extLst>
              </a:tr>
              <a:tr h="297180">
                <a:tc>
                  <a:txBody>
                    <a:bodyPr/>
                    <a:lstStyle/>
                    <a:p>
                      <a:endParaRPr lang="en-US" sz="1500" dirty="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250820003"/>
                  </a:ext>
                </a:extLst>
              </a:tr>
              <a:tr h="297180">
                <a:tc>
                  <a:txBody>
                    <a:bodyPr/>
                    <a:lstStyle/>
                    <a:p>
                      <a:endParaRPr lang="en-US" sz="1500" dirty="0"/>
                    </a:p>
                  </a:txBody>
                  <a:tcPr marL="68580" marR="68580" marT="34290" marB="34290">
                    <a:lnR w="12700" cap="flat" cmpd="sng" algn="ctr">
                      <a:noFill/>
                      <a:prstDash val="solid"/>
                      <a:round/>
                      <a:headEnd type="none" w="med" len="med"/>
                      <a:tailEnd type="none" w="med" len="med"/>
                    </a:lnR>
                  </a:tcPr>
                </a:tc>
                <a:tc>
                  <a:txBody>
                    <a:bodyPr/>
                    <a:lstStyle/>
                    <a:p>
                      <a:pPr algn="l"/>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688478028"/>
                  </a:ext>
                </a:extLst>
              </a:tr>
            </a:tbl>
          </a:graphicData>
        </a:graphic>
      </p:graphicFrame>
      <p:graphicFrame>
        <p:nvGraphicFramePr>
          <p:cNvPr id="9" name="Table 4">
            <a:extLst>
              <a:ext uri="{FF2B5EF4-FFF2-40B4-BE49-F238E27FC236}">
                <a16:creationId xmlns:a16="http://schemas.microsoft.com/office/drawing/2014/main" id="{5322B7B4-087D-41CB-BBBE-C7A49F2FA62F}"/>
              </a:ext>
            </a:extLst>
          </p:cNvPr>
          <p:cNvGraphicFramePr>
            <a:graphicFrameLocks noGrp="1"/>
          </p:cNvGraphicFramePr>
          <p:nvPr/>
        </p:nvGraphicFramePr>
        <p:xfrm>
          <a:off x="3110720" y="1979811"/>
          <a:ext cx="2619531" cy="2674620"/>
        </p:xfrm>
        <a:graphic>
          <a:graphicData uri="http://schemas.openxmlformats.org/drawingml/2006/table">
            <a:tbl>
              <a:tblPr firstRow="1" bandRow="1">
                <a:tableStyleId>{5C22544A-7EE6-4342-B048-85BDC9FD1C3A}</a:tableStyleId>
              </a:tblPr>
              <a:tblGrid>
                <a:gridCol w="1833419">
                  <a:extLst>
                    <a:ext uri="{9D8B030D-6E8A-4147-A177-3AD203B41FA5}">
                      <a16:colId xmlns:a16="http://schemas.microsoft.com/office/drawing/2014/main" val="1806424438"/>
                    </a:ext>
                  </a:extLst>
                </a:gridCol>
                <a:gridCol w="786112">
                  <a:extLst>
                    <a:ext uri="{9D8B030D-6E8A-4147-A177-3AD203B41FA5}">
                      <a16:colId xmlns:a16="http://schemas.microsoft.com/office/drawing/2014/main" val="1656224100"/>
                    </a:ext>
                  </a:extLst>
                </a:gridCol>
              </a:tblGrid>
              <a:tr h="297180">
                <a:tc>
                  <a:txBody>
                    <a:bodyPr/>
                    <a:lstStyle/>
                    <a:p>
                      <a:r>
                        <a:rPr lang="en-US" sz="1500" dirty="0"/>
                        <a:t>Typical Coding</a:t>
                      </a:r>
                    </a:p>
                  </a:txBody>
                  <a:tcPr marL="68580" marR="68580" marT="34290" marB="34290">
                    <a:lnR w="12700" cap="flat" cmpd="sng" algn="ctr">
                      <a:noFill/>
                      <a:prstDash val="solid"/>
                      <a:round/>
                      <a:headEnd type="none" w="med" len="med"/>
                      <a:tailEnd type="none" w="med" len="med"/>
                    </a:lnR>
                  </a:tcPr>
                </a:tc>
                <a:tc>
                  <a:txBody>
                    <a:bodyPr/>
                    <a:lstStyle/>
                    <a:p>
                      <a:pPr algn="ctr"/>
                      <a:r>
                        <a:rPr lang="en-US" sz="1500" dirty="0"/>
                        <a:t>HCC</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164572029"/>
                  </a:ext>
                </a:extLst>
              </a:tr>
              <a:tr h="297180">
                <a:tc>
                  <a:txBody>
                    <a:bodyPr/>
                    <a:lstStyle/>
                    <a:p>
                      <a:r>
                        <a:rPr lang="en-US" sz="1500" dirty="0"/>
                        <a:t>Baseline for age</a:t>
                      </a:r>
                    </a:p>
                  </a:txBody>
                  <a:tcPr marL="68580" marR="68580" marT="34290" marB="34290">
                    <a:lnR w="12700" cap="flat" cmpd="sng" algn="ctr">
                      <a:noFill/>
                      <a:prstDash val="solid"/>
                      <a:round/>
                      <a:headEnd type="none" w="med" len="med"/>
                      <a:tailEnd type="none" w="med" len="med"/>
                    </a:lnR>
                  </a:tcPr>
                </a:tc>
                <a:tc>
                  <a:txBody>
                    <a:bodyPr/>
                    <a:lstStyle/>
                    <a:p>
                      <a:r>
                        <a:rPr lang="en-US" sz="1500" dirty="0"/>
                        <a:t>.45</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992532001"/>
                  </a:ext>
                </a:extLst>
              </a:tr>
              <a:tr h="297180">
                <a:tc>
                  <a:txBody>
                    <a:bodyPr/>
                    <a:lstStyle/>
                    <a:p>
                      <a:r>
                        <a:rPr lang="en-US" sz="1500" dirty="0"/>
                        <a:t>Obesity</a:t>
                      </a:r>
                    </a:p>
                  </a:txBody>
                  <a:tcPr marL="68580" marR="68580" marT="34290" marB="34290">
                    <a:lnR w="12700" cap="flat" cmpd="sng" algn="ctr">
                      <a:noFill/>
                      <a:prstDash val="solid"/>
                      <a:round/>
                      <a:headEnd type="none" w="med" len="med"/>
                      <a:tailEnd type="none" w="med" len="med"/>
                    </a:lnR>
                  </a:tcPr>
                </a:tc>
                <a:tc>
                  <a:txBody>
                    <a:bodyPr/>
                    <a:lstStyle/>
                    <a:p>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397853703"/>
                  </a:ext>
                </a:extLst>
              </a:tr>
              <a:tr h="297180">
                <a:tc>
                  <a:txBody>
                    <a:bodyPr/>
                    <a:lstStyle/>
                    <a:p>
                      <a:r>
                        <a:rPr lang="en-US" sz="1500" dirty="0"/>
                        <a:t>Type 2 Diabetes</a:t>
                      </a:r>
                    </a:p>
                  </a:txBody>
                  <a:tcPr marL="68580" marR="68580" marT="34290" marB="34290">
                    <a:lnR w="12700" cap="flat" cmpd="sng" algn="ctr">
                      <a:noFill/>
                      <a:prstDash val="solid"/>
                      <a:round/>
                      <a:headEnd type="none" w="med" len="med"/>
                      <a:tailEnd type="none" w="med" len="med"/>
                    </a:lnR>
                  </a:tcPr>
                </a:tc>
                <a:tc>
                  <a:txBody>
                    <a:bodyPr/>
                    <a:lstStyle/>
                    <a:p>
                      <a:r>
                        <a:rPr lang="en-US" sz="1500" dirty="0"/>
                        <a:t>.104</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3763128084"/>
                  </a:ext>
                </a:extLst>
              </a:tr>
              <a:tr h="297180">
                <a:tc>
                  <a:txBody>
                    <a:bodyPr/>
                    <a:lstStyle/>
                    <a:p>
                      <a:r>
                        <a:rPr lang="en-US" sz="1500" dirty="0"/>
                        <a:t>Major Depression</a:t>
                      </a:r>
                    </a:p>
                  </a:txBody>
                  <a:tcPr marL="68580" marR="68580" marT="34290" marB="34290">
                    <a:lnR w="12700" cap="flat" cmpd="sng" algn="ctr">
                      <a:noFill/>
                      <a:prstDash val="solid"/>
                      <a:round/>
                      <a:headEnd type="none" w="med" len="med"/>
                      <a:tailEnd type="none" w="med" len="med"/>
                    </a:lnR>
                  </a:tcPr>
                </a:tc>
                <a:tc>
                  <a:txBody>
                    <a:bodyPr/>
                    <a:lstStyle/>
                    <a:p>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764741717"/>
                  </a:ext>
                </a:extLst>
              </a:tr>
              <a:tr h="297180">
                <a:tc>
                  <a:txBody>
                    <a:bodyPr/>
                    <a:lstStyle/>
                    <a:p>
                      <a:r>
                        <a:rPr lang="en-US" sz="1500" dirty="0"/>
                        <a:t>CHF</a:t>
                      </a:r>
                    </a:p>
                  </a:txBody>
                  <a:tcPr marL="68580" marR="68580" marT="34290" marB="34290">
                    <a:lnR w="12700" cap="flat" cmpd="sng" algn="ctr">
                      <a:noFill/>
                      <a:prstDash val="solid"/>
                      <a:round/>
                      <a:headEnd type="none" w="med" len="med"/>
                      <a:tailEnd type="none" w="med" len="med"/>
                    </a:lnR>
                  </a:tcPr>
                </a:tc>
                <a:tc>
                  <a:txBody>
                    <a:bodyPr/>
                    <a:lstStyle/>
                    <a:p>
                      <a:r>
                        <a:rPr lang="en-US" sz="1500" dirty="0"/>
                        <a:t>.323</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327590940"/>
                  </a:ext>
                </a:extLst>
              </a:tr>
              <a:tr h="297180">
                <a:tc>
                  <a:txBody>
                    <a:bodyPr/>
                    <a:lstStyle/>
                    <a:p>
                      <a:r>
                        <a:rPr lang="en-US" sz="1500" dirty="0"/>
                        <a:t>Asthma</a:t>
                      </a:r>
                    </a:p>
                  </a:txBody>
                  <a:tcPr marL="68580" marR="68580" marT="34290" marB="34290">
                    <a:lnR w="12700" cap="flat" cmpd="sng" algn="ctr">
                      <a:noFill/>
                      <a:prstDash val="solid"/>
                      <a:round/>
                      <a:headEnd type="none" w="med" len="med"/>
                      <a:tailEnd type="none" w="med" len="med"/>
                    </a:lnR>
                  </a:tcPr>
                </a:tc>
                <a:tc>
                  <a:txBody>
                    <a:bodyPr/>
                    <a:lstStyle/>
                    <a:p>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103122141"/>
                  </a:ext>
                </a:extLst>
              </a:tr>
              <a:tr h="297180">
                <a:tc>
                  <a:txBody>
                    <a:bodyPr/>
                    <a:lstStyle/>
                    <a:p>
                      <a:r>
                        <a:rPr lang="en-US" sz="1500" dirty="0"/>
                        <a:t>Ulcer, unspecified</a:t>
                      </a:r>
                    </a:p>
                  </a:txBody>
                  <a:tcPr marL="68580" marR="68580" marT="34290" marB="34290">
                    <a:lnR w="12700" cap="flat" cmpd="sng" algn="ctr">
                      <a:noFill/>
                      <a:prstDash val="solid"/>
                      <a:round/>
                      <a:headEnd type="none" w="med" len="med"/>
                      <a:tailEnd type="none" w="med" len="med"/>
                    </a:lnR>
                  </a:tcPr>
                </a:tc>
                <a:tc>
                  <a:txBody>
                    <a:bodyPr/>
                    <a:lstStyle/>
                    <a:p>
                      <a:r>
                        <a:rPr lang="en-US" sz="1500" dirty="0"/>
                        <a:t> 0</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235113719"/>
                  </a:ext>
                </a:extLst>
              </a:tr>
              <a:tr h="297180">
                <a:tc>
                  <a:txBody>
                    <a:bodyPr/>
                    <a:lstStyle/>
                    <a:p>
                      <a:r>
                        <a:rPr lang="en-US" sz="1500" dirty="0"/>
                        <a:t>CHF*DM</a:t>
                      </a:r>
                    </a:p>
                  </a:txBody>
                  <a:tcPr marL="68580" marR="68580" marT="34290" marB="34290">
                    <a:lnR w="12700" cap="flat" cmpd="sng" algn="ctr">
                      <a:noFill/>
                      <a:prstDash val="solid"/>
                      <a:round/>
                      <a:headEnd type="none" w="med" len="med"/>
                      <a:tailEnd type="none" w="med" len="med"/>
                    </a:lnR>
                  </a:tcPr>
                </a:tc>
                <a:tc>
                  <a:txBody>
                    <a:bodyPr/>
                    <a:lstStyle/>
                    <a:p>
                      <a:r>
                        <a:rPr lang="en-US" sz="1500" dirty="0"/>
                        <a:t>.154</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250820003"/>
                  </a:ext>
                </a:extLst>
              </a:tr>
            </a:tbl>
          </a:graphicData>
        </a:graphic>
      </p:graphicFrame>
      <p:graphicFrame>
        <p:nvGraphicFramePr>
          <p:cNvPr id="10" name="Table 4">
            <a:extLst>
              <a:ext uri="{FF2B5EF4-FFF2-40B4-BE49-F238E27FC236}">
                <a16:creationId xmlns:a16="http://schemas.microsoft.com/office/drawing/2014/main" id="{E66B846B-BB78-43D0-9AA9-C7E9557D5160}"/>
              </a:ext>
            </a:extLst>
          </p:cNvPr>
          <p:cNvGraphicFramePr>
            <a:graphicFrameLocks noGrp="1"/>
          </p:cNvGraphicFramePr>
          <p:nvPr/>
        </p:nvGraphicFramePr>
        <p:xfrm>
          <a:off x="6020947" y="1979811"/>
          <a:ext cx="2922560" cy="2674620"/>
        </p:xfrm>
        <a:graphic>
          <a:graphicData uri="http://schemas.openxmlformats.org/drawingml/2006/table">
            <a:tbl>
              <a:tblPr firstRow="1" bandRow="1">
                <a:tableStyleId>{5C22544A-7EE6-4342-B048-85BDC9FD1C3A}</a:tableStyleId>
              </a:tblPr>
              <a:tblGrid>
                <a:gridCol w="1945497">
                  <a:extLst>
                    <a:ext uri="{9D8B030D-6E8A-4147-A177-3AD203B41FA5}">
                      <a16:colId xmlns:a16="http://schemas.microsoft.com/office/drawing/2014/main" val="1806424438"/>
                    </a:ext>
                  </a:extLst>
                </a:gridCol>
                <a:gridCol w="977063">
                  <a:extLst>
                    <a:ext uri="{9D8B030D-6E8A-4147-A177-3AD203B41FA5}">
                      <a16:colId xmlns:a16="http://schemas.microsoft.com/office/drawing/2014/main" val="1656224100"/>
                    </a:ext>
                  </a:extLst>
                </a:gridCol>
              </a:tblGrid>
              <a:tr h="297180">
                <a:tc>
                  <a:txBody>
                    <a:bodyPr/>
                    <a:lstStyle/>
                    <a:p>
                      <a:r>
                        <a:rPr lang="en-US" sz="1500" b="1" dirty="0"/>
                        <a:t>Detailed Coding</a:t>
                      </a:r>
                    </a:p>
                  </a:txBody>
                  <a:tcPr marL="68580" marR="68580" marT="34290" marB="34290">
                    <a:lnR w="12700" cap="flat" cmpd="sng" algn="ctr">
                      <a:noFill/>
                      <a:prstDash val="solid"/>
                      <a:round/>
                      <a:headEnd type="none" w="med" len="med"/>
                      <a:tailEnd type="none" w="med" len="med"/>
                    </a:lnR>
                  </a:tcPr>
                </a:tc>
                <a:tc>
                  <a:txBody>
                    <a:bodyPr/>
                    <a:lstStyle/>
                    <a:p>
                      <a:pPr algn="ctr"/>
                      <a:r>
                        <a:rPr lang="en-US" sz="1500" dirty="0"/>
                        <a:t>HCC</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164572029"/>
                  </a:ext>
                </a:extLst>
              </a:tr>
              <a:tr h="297180">
                <a:tc>
                  <a:txBody>
                    <a:bodyPr/>
                    <a:lstStyle/>
                    <a:p>
                      <a:r>
                        <a:rPr lang="en-US" sz="1500" dirty="0"/>
                        <a:t>Baseline for age</a:t>
                      </a:r>
                    </a:p>
                  </a:txBody>
                  <a:tcPr marL="68580" marR="68580" marT="34290" marB="34290">
                    <a:lnR w="12700" cap="flat" cmpd="sng" algn="ctr">
                      <a:noFill/>
                      <a:prstDash val="solid"/>
                      <a:round/>
                      <a:headEnd type="none" w="med" len="med"/>
                      <a:tailEnd type="none" w="med" len="med"/>
                    </a:lnR>
                  </a:tcPr>
                </a:tc>
                <a:tc>
                  <a:txBody>
                    <a:bodyPr/>
                    <a:lstStyle/>
                    <a:p>
                      <a:r>
                        <a:rPr lang="en-US" sz="1500" dirty="0"/>
                        <a:t>.45</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3255230157"/>
                  </a:ext>
                </a:extLst>
              </a:tr>
              <a:tr h="297180">
                <a:tc>
                  <a:txBody>
                    <a:bodyPr/>
                    <a:lstStyle/>
                    <a:p>
                      <a:r>
                        <a:rPr lang="en-US" sz="1500" dirty="0"/>
                        <a:t>Morbid Obesity</a:t>
                      </a:r>
                    </a:p>
                  </a:txBody>
                  <a:tcPr marL="68580" marR="68580" marT="34290" marB="34290">
                    <a:lnR w="12700" cap="flat" cmpd="sng" algn="ctr">
                      <a:noFill/>
                      <a:prstDash val="solid"/>
                      <a:round/>
                      <a:headEnd type="none" w="med" len="med"/>
                      <a:tailEnd type="none" w="med" len="med"/>
                    </a:lnR>
                  </a:tcPr>
                </a:tc>
                <a:tc>
                  <a:txBody>
                    <a:bodyPr/>
                    <a:lstStyle/>
                    <a:p>
                      <a:r>
                        <a:rPr lang="en-US" sz="1500" dirty="0"/>
                        <a:t>.273</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397853703"/>
                  </a:ext>
                </a:extLst>
              </a:tr>
              <a:tr h="297180">
                <a:tc>
                  <a:txBody>
                    <a:bodyPr/>
                    <a:lstStyle/>
                    <a:p>
                      <a:r>
                        <a:rPr lang="en-US" sz="1500" dirty="0"/>
                        <a:t>DM w/ retinopathy</a:t>
                      </a:r>
                    </a:p>
                  </a:txBody>
                  <a:tcPr marL="68580" marR="68580" marT="34290" marB="34290">
                    <a:lnR w="12700" cap="flat" cmpd="sng" algn="ctr">
                      <a:noFill/>
                      <a:prstDash val="solid"/>
                      <a:round/>
                      <a:headEnd type="none" w="med" len="med"/>
                      <a:tailEnd type="none" w="med" len="med"/>
                    </a:lnR>
                  </a:tcPr>
                </a:tc>
                <a:tc>
                  <a:txBody>
                    <a:bodyPr/>
                    <a:lstStyle/>
                    <a:p>
                      <a:r>
                        <a:rPr lang="en-US" sz="1500" dirty="0"/>
                        <a:t>.318</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3763128084"/>
                  </a:ext>
                </a:extLst>
              </a:tr>
              <a:tr h="297180">
                <a:tc>
                  <a:txBody>
                    <a:bodyPr/>
                    <a:lstStyle/>
                    <a:p>
                      <a:r>
                        <a:rPr lang="en-US" sz="1500" dirty="0"/>
                        <a:t>MD, Sing Ep, Mild</a:t>
                      </a:r>
                    </a:p>
                  </a:txBody>
                  <a:tcPr marL="68580" marR="68580" marT="34290" marB="34290">
                    <a:lnR w="12700" cap="flat" cmpd="sng" algn="ctr">
                      <a:noFill/>
                      <a:prstDash val="solid"/>
                      <a:round/>
                      <a:headEnd type="none" w="med" len="med"/>
                      <a:tailEnd type="none" w="med" len="med"/>
                    </a:lnR>
                  </a:tcPr>
                </a:tc>
                <a:tc>
                  <a:txBody>
                    <a:bodyPr/>
                    <a:lstStyle/>
                    <a:p>
                      <a:r>
                        <a:rPr lang="en-US" sz="1500" dirty="0"/>
                        <a:t>.395</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764741717"/>
                  </a:ext>
                </a:extLst>
              </a:tr>
              <a:tr h="297180">
                <a:tc>
                  <a:txBody>
                    <a:bodyPr/>
                    <a:lstStyle/>
                    <a:p>
                      <a:r>
                        <a:rPr lang="en-US" sz="1500" dirty="0"/>
                        <a:t>CHF, Class 3</a:t>
                      </a:r>
                    </a:p>
                  </a:txBody>
                  <a:tcPr marL="68580" marR="68580" marT="34290" marB="34290">
                    <a:lnR w="12700" cap="flat" cmpd="sng" algn="ctr">
                      <a:noFill/>
                      <a:prstDash val="solid"/>
                      <a:round/>
                      <a:headEnd type="none" w="med" len="med"/>
                      <a:tailEnd type="none" w="med" len="med"/>
                    </a:lnR>
                  </a:tcPr>
                </a:tc>
                <a:tc>
                  <a:txBody>
                    <a:bodyPr/>
                    <a:lstStyle/>
                    <a:p>
                      <a:r>
                        <a:rPr lang="en-US" sz="1500" dirty="0"/>
                        <a:t>.323</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327590940"/>
                  </a:ext>
                </a:extLst>
              </a:tr>
              <a:tr h="297180">
                <a:tc>
                  <a:txBody>
                    <a:bodyPr/>
                    <a:lstStyle/>
                    <a:p>
                      <a:r>
                        <a:rPr lang="en-US" sz="1500" dirty="0"/>
                        <a:t>COPD</a:t>
                      </a:r>
                    </a:p>
                  </a:txBody>
                  <a:tcPr marL="68580" marR="68580" marT="34290" marB="34290">
                    <a:lnR w="12700" cap="flat" cmpd="sng" algn="ctr">
                      <a:noFill/>
                      <a:prstDash val="solid"/>
                      <a:round/>
                      <a:headEnd type="none" w="med" len="med"/>
                      <a:tailEnd type="none" w="med" len="med"/>
                    </a:lnR>
                  </a:tcPr>
                </a:tc>
                <a:tc>
                  <a:txBody>
                    <a:bodyPr/>
                    <a:lstStyle/>
                    <a:p>
                      <a:r>
                        <a:rPr lang="en-US" sz="1500" dirty="0"/>
                        <a:t>.328</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103122141"/>
                  </a:ext>
                </a:extLst>
              </a:tr>
              <a:tr h="297180">
                <a:tc>
                  <a:txBody>
                    <a:bodyPr/>
                    <a:lstStyle/>
                    <a:p>
                      <a:r>
                        <a:rPr lang="en-US" sz="1500" dirty="0"/>
                        <a:t>Ulcer, stage 3</a:t>
                      </a:r>
                    </a:p>
                  </a:txBody>
                  <a:tcPr marL="68580" marR="68580" marT="34290" marB="34290">
                    <a:lnR w="12700" cap="flat" cmpd="sng" algn="ctr">
                      <a:noFill/>
                      <a:prstDash val="solid"/>
                      <a:round/>
                      <a:headEnd type="none" w="med" len="med"/>
                      <a:tailEnd type="none" w="med" len="med"/>
                    </a:lnR>
                  </a:tcPr>
                </a:tc>
                <a:tc>
                  <a:txBody>
                    <a:bodyPr/>
                    <a:lstStyle/>
                    <a:p>
                      <a:r>
                        <a:rPr lang="en-US" sz="1500" dirty="0"/>
                        <a:t>1.204</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2235113719"/>
                  </a:ext>
                </a:extLst>
              </a:tr>
              <a:tr h="297180">
                <a:tc>
                  <a:txBody>
                    <a:bodyPr/>
                    <a:lstStyle/>
                    <a:p>
                      <a:r>
                        <a:rPr lang="en-US" sz="1500" dirty="0"/>
                        <a:t>CHF*DM,COPD</a:t>
                      </a:r>
                    </a:p>
                  </a:txBody>
                  <a:tcPr marL="68580" marR="68580" marT="34290" marB="34290">
                    <a:lnR w="12700" cap="flat" cmpd="sng" algn="ctr">
                      <a:noFill/>
                      <a:prstDash val="solid"/>
                      <a:round/>
                      <a:headEnd type="none" w="med" len="med"/>
                      <a:tailEnd type="none" w="med" len="med"/>
                    </a:lnR>
                  </a:tcPr>
                </a:tc>
                <a:tc>
                  <a:txBody>
                    <a:bodyPr/>
                    <a:lstStyle/>
                    <a:p>
                      <a:r>
                        <a:rPr lang="en-US" sz="1500" dirty="0"/>
                        <a:t>.154, .19</a:t>
                      </a:r>
                    </a:p>
                  </a:txBody>
                  <a:tcPr marL="68580" marR="68580" marT="34290" marB="34290">
                    <a:lnL w="12700" cap="flat" cmpd="sng" algn="ctr">
                      <a:noFill/>
                      <a:prstDash val="solid"/>
                      <a:round/>
                      <a:headEnd type="none" w="med" len="med"/>
                      <a:tailEnd type="none" w="med" len="med"/>
                    </a:lnL>
                  </a:tcPr>
                </a:tc>
                <a:extLst>
                  <a:ext uri="{0D108BD9-81ED-4DB2-BD59-A6C34878D82A}">
                    <a16:rowId xmlns:a16="http://schemas.microsoft.com/office/drawing/2014/main" val="1250820003"/>
                  </a:ext>
                </a:extLst>
              </a:tr>
            </a:tbl>
          </a:graphicData>
        </a:graphic>
      </p:graphicFrame>
      <p:graphicFrame>
        <p:nvGraphicFramePr>
          <p:cNvPr id="11" name="Table 11">
            <a:extLst>
              <a:ext uri="{FF2B5EF4-FFF2-40B4-BE49-F238E27FC236}">
                <a16:creationId xmlns:a16="http://schemas.microsoft.com/office/drawing/2014/main" id="{3C27F338-0491-4D92-A1BF-553E8237D30B}"/>
              </a:ext>
            </a:extLst>
          </p:cNvPr>
          <p:cNvGraphicFramePr>
            <a:graphicFrameLocks noGrp="1"/>
          </p:cNvGraphicFramePr>
          <p:nvPr/>
        </p:nvGraphicFramePr>
        <p:xfrm>
          <a:off x="200493" y="4661879"/>
          <a:ext cx="2619531" cy="655320"/>
        </p:xfrm>
        <a:graphic>
          <a:graphicData uri="http://schemas.openxmlformats.org/drawingml/2006/table">
            <a:tbl>
              <a:tblPr lastRow="1" bandRow="1">
                <a:tableStyleId>{5C22544A-7EE6-4342-B048-85BDC9FD1C3A}</a:tableStyleId>
              </a:tblPr>
              <a:tblGrid>
                <a:gridCol w="2619531">
                  <a:extLst>
                    <a:ext uri="{9D8B030D-6E8A-4147-A177-3AD203B41FA5}">
                      <a16:colId xmlns:a16="http://schemas.microsoft.com/office/drawing/2014/main" val="4104131253"/>
                    </a:ext>
                  </a:extLst>
                </a:gridCol>
              </a:tblGrid>
              <a:tr h="320040">
                <a:tc>
                  <a:txBody>
                    <a:bodyPr/>
                    <a:lstStyle/>
                    <a:p>
                      <a:pPr algn="ctr"/>
                      <a:r>
                        <a:rPr lang="en-US" sz="1700" baseline="0" dirty="0"/>
                        <a:t>Risk Score = 0.45</a:t>
                      </a:r>
                    </a:p>
                  </a:txBody>
                  <a:tcPr marL="68580" marR="68580" marT="34290" marB="34290"/>
                </a:tc>
                <a:extLst>
                  <a:ext uri="{0D108BD9-81ED-4DB2-BD59-A6C34878D82A}">
                    <a16:rowId xmlns:a16="http://schemas.microsoft.com/office/drawing/2014/main" val="908676409"/>
                  </a:ext>
                </a:extLst>
              </a:tr>
              <a:tr h="320040">
                <a:tc>
                  <a:txBody>
                    <a:bodyPr/>
                    <a:lstStyle/>
                    <a:p>
                      <a:pPr algn="ctr"/>
                      <a:r>
                        <a:rPr lang="en-US" sz="1700" baseline="0" dirty="0">
                          <a:effectLst>
                            <a:outerShdw blurRad="50800" dist="38100" dir="2700000" algn="tl" rotWithShape="0">
                              <a:prstClr val="black">
                                <a:alpha val="40000"/>
                              </a:prstClr>
                            </a:outerShdw>
                          </a:effectLst>
                        </a:rPr>
                        <a:t>CMS pays MA $4,000</a:t>
                      </a:r>
                    </a:p>
                  </a:txBody>
                  <a:tcPr marL="68580" marR="68580" marT="34290" marB="34290"/>
                </a:tc>
                <a:extLst>
                  <a:ext uri="{0D108BD9-81ED-4DB2-BD59-A6C34878D82A}">
                    <a16:rowId xmlns:a16="http://schemas.microsoft.com/office/drawing/2014/main" val="2063911874"/>
                  </a:ext>
                </a:extLst>
              </a:tr>
            </a:tbl>
          </a:graphicData>
        </a:graphic>
      </p:graphicFrame>
      <p:graphicFrame>
        <p:nvGraphicFramePr>
          <p:cNvPr id="12" name="Table 11">
            <a:extLst>
              <a:ext uri="{FF2B5EF4-FFF2-40B4-BE49-F238E27FC236}">
                <a16:creationId xmlns:a16="http://schemas.microsoft.com/office/drawing/2014/main" id="{2550BA0B-0CFE-42AB-B9F2-E5CE4C60E7BA}"/>
              </a:ext>
            </a:extLst>
          </p:cNvPr>
          <p:cNvGraphicFramePr>
            <a:graphicFrameLocks noGrp="1"/>
          </p:cNvGraphicFramePr>
          <p:nvPr/>
        </p:nvGraphicFramePr>
        <p:xfrm>
          <a:off x="3110720" y="4661879"/>
          <a:ext cx="2619531" cy="655320"/>
        </p:xfrm>
        <a:graphic>
          <a:graphicData uri="http://schemas.openxmlformats.org/drawingml/2006/table">
            <a:tbl>
              <a:tblPr lastRow="1" bandRow="1">
                <a:tableStyleId>{5C22544A-7EE6-4342-B048-85BDC9FD1C3A}</a:tableStyleId>
              </a:tblPr>
              <a:tblGrid>
                <a:gridCol w="2619531">
                  <a:extLst>
                    <a:ext uri="{9D8B030D-6E8A-4147-A177-3AD203B41FA5}">
                      <a16:colId xmlns:a16="http://schemas.microsoft.com/office/drawing/2014/main" val="4104131253"/>
                    </a:ext>
                  </a:extLst>
                </a:gridCol>
              </a:tblGrid>
              <a:tr h="320040">
                <a:tc>
                  <a:txBody>
                    <a:bodyPr/>
                    <a:lstStyle/>
                    <a:p>
                      <a:pPr algn="ctr"/>
                      <a:r>
                        <a:rPr lang="en-US" sz="1700" baseline="0" dirty="0"/>
                        <a:t>Risk Score = 1.03</a:t>
                      </a:r>
                    </a:p>
                  </a:txBody>
                  <a:tcPr marL="68580" marR="68580" marT="34290" marB="34290"/>
                </a:tc>
                <a:extLst>
                  <a:ext uri="{0D108BD9-81ED-4DB2-BD59-A6C34878D82A}">
                    <a16:rowId xmlns:a16="http://schemas.microsoft.com/office/drawing/2014/main" val="908676409"/>
                  </a:ext>
                </a:extLst>
              </a:tr>
              <a:tr h="320040">
                <a:tc>
                  <a:txBody>
                    <a:bodyPr/>
                    <a:lstStyle/>
                    <a:p>
                      <a:pPr algn="ctr"/>
                      <a:r>
                        <a:rPr lang="en-US" sz="1700" baseline="0" dirty="0">
                          <a:effectLst>
                            <a:outerShdw blurRad="50800" dist="38100" dir="2700000" algn="tl" rotWithShape="0">
                              <a:prstClr val="black">
                                <a:alpha val="40000"/>
                              </a:prstClr>
                            </a:outerShdw>
                          </a:effectLst>
                        </a:rPr>
                        <a:t>CMS pays MA $9,000</a:t>
                      </a:r>
                    </a:p>
                  </a:txBody>
                  <a:tcPr marL="68580" marR="68580" marT="34290" marB="34290"/>
                </a:tc>
                <a:extLst>
                  <a:ext uri="{0D108BD9-81ED-4DB2-BD59-A6C34878D82A}">
                    <a16:rowId xmlns:a16="http://schemas.microsoft.com/office/drawing/2014/main" val="2063911874"/>
                  </a:ext>
                </a:extLst>
              </a:tr>
            </a:tbl>
          </a:graphicData>
        </a:graphic>
      </p:graphicFrame>
      <p:graphicFrame>
        <p:nvGraphicFramePr>
          <p:cNvPr id="13" name="Table 11">
            <a:extLst>
              <a:ext uri="{FF2B5EF4-FFF2-40B4-BE49-F238E27FC236}">
                <a16:creationId xmlns:a16="http://schemas.microsoft.com/office/drawing/2014/main" id="{F607F3E4-4F42-43A6-B3E7-52060F6F1F41}"/>
              </a:ext>
            </a:extLst>
          </p:cNvPr>
          <p:cNvGraphicFramePr>
            <a:graphicFrameLocks noGrp="1"/>
          </p:cNvGraphicFramePr>
          <p:nvPr/>
        </p:nvGraphicFramePr>
        <p:xfrm>
          <a:off x="6020947" y="4661879"/>
          <a:ext cx="2922560" cy="655320"/>
        </p:xfrm>
        <a:graphic>
          <a:graphicData uri="http://schemas.openxmlformats.org/drawingml/2006/table">
            <a:tbl>
              <a:tblPr lastRow="1" bandRow="1">
                <a:tableStyleId>{5C22544A-7EE6-4342-B048-85BDC9FD1C3A}</a:tableStyleId>
              </a:tblPr>
              <a:tblGrid>
                <a:gridCol w="2922560">
                  <a:extLst>
                    <a:ext uri="{9D8B030D-6E8A-4147-A177-3AD203B41FA5}">
                      <a16:colId xmlns:a16="http://schemas.microsoft.com/office/drawing/2014/main" val="4104131253"/>
                    </a:ext>
                  </a:extLst>
                </a:gridCol>
              </a:tblGrid>
              <a:tr h="320040">
                <a:tc>
                  <a:txBody>
                    <a:bodyPr/>
                    <a:lstStyle/>
                    <a:p>
                      <a:pPr algn="ctr"/>
                      <a:r>
                        <a:rPr lang="en-US" sz="1700" baseline="0" dirty="0"/>
                        <a:t>Risk Score = 3.63</a:t>
                      </a:r>
                    </a:p>
                  </a:txBody>
                  <a:tcPr marL="68580" marR="68580" marT="34290" marB="34290"/>
                </a:tc>
                <a:extLst>
                  <a:ext uri="{0D108BD9-81ED-4DB2-BD59-A6C34878D82A}">
                    <a16:rowId xmlns:a16="http://schemas.microsoft.com/office/drawing/2014/main" val="908676409"/>
                  </a:ext>
                </a:extLst>
              </a:tr>
              <a:tr h="320040">
                <a:tc>
                  <a:txBody>
                    <a:bodyPr/>
                    <a:lstStyle/>
                    <a:p>
                      <a:pPr algn="ctr"/>
                      <a:r>
                        <a:rPr lang="en-US" sz="1700" baseline="0" dirty="0">
                          <a:effectLst>
                            <a:outerShdw blurRad="50800" dist="38100" dir="2700000" algn="tl" rotWithShape="0">
                              <a:prstClr val="black">
                                <a:alpha val="40000"/>
                              </a:prstClr>
                            </a:outerShdw>
                          </a:effectLst>
                        </a:rPr>
                        <a:t>CMS pays MA $32,000</a:t>
                      </a:r>
                    </a:p>
                  </a:txBody>
                  <a:tcPr marL="68580" marR="68580" marT="34290" marB="34290"/>
                </a:tc>
                <a:extLst>
                  <a:ext uri="{0D108BD9-81ED-4DB2-BD59-A6C34878D82A}">
                    <a16:rowId xmlns:a16="http://schemas.microsoft.com/office/drawing/2014/main" val="2063911874"/>
                  </a:ext>
                </a:extLst>
              </a:tr>
            </a:tbl>
          </a:graphicData>
        </a:graphic>
      </p:graphicFrame>
    </p:spTree>
    <p:extLst>
      <p:ext uri="{BB962C8B-B14F-4D97-AF65-F5344CB8AC3E}">
        <p14:creationId xmlns:p14="http://schemas.microsoft.com/office/powerpoint/2010/main" val="1457387866"/>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388D-E0CD-C84C-8ECD-B3256942B13C}"/>
              </a:ext>
            </a:extLst>
          </p:cNvPr>
          <p:cNvSpPr>
            <a:spLocks noGrp="1"/>
          </p:cNvSpPr>
          <p:nvPr>
            <p:ph type="title"/>
          </p:nvPr>
        </p:nvSpPr>
        <p:spPr>
          <a:xfrm>
            <a:off x="457200" y="533400"/>
            <a:ext cx="8229600" cy="1438619"/>
          </a:xfrm>
        </p:spPr>
        <p:txBody>
          <a:bodyPr>
            <a:normAutofit fontScale="90000"/>
          </a:bodyPr>
          <a:lstStyle/>
          <a:p>
            <a:r>
              <a:rPr lang="en-US" dirty="0"/>
              <a:t>“Government lawsuit against Kaiser points to a massive fraud problem in Medicare” – </a:t>
            </a:r>
            <a:r>
              <a:rPr lang="en-US" sz="2700" dirty="0"/>
              <a:t>LA Times Aug 4, 2021 </a:t>
            </a:r>
            <a:endParaRPr lang="en-US" dirty="0"/>
          </a:p>
        </p:txBody>
      </p:sp>
      <p:sp>
        <p:nvSpPr>
          <p:cNvPr id="3" name="Content Placeholder 2">
            <a:extLst>
              <a:ext uri="{FF2B5EF4-FFF2-40B4-BE49-F238E27FC236}">
                <a16:creationId xmlns:a16="http://schemas.microsoft.com/office/drawing/2014/main" id="{BE3D01F4-090B-DC44-B079-DEAB2AAD1C01}"/>
              </a:ext>
            </a:extLst>
          </p:cNvPr>
          <p:cNvSpPr>
            <a:spLocks noGrp="1"/>
          </p:cNvSpPr>
          <p:nvPr>
            <p:ph idx="1"/>
          </p:nvPr>
        </p:nvSpPr>
        <p:spPr>
          <a:xfrm>
            <a:off x="457200" y="2093205"/>
            <a:ext cx="8229600" cy="4383795"/>
          </a:xfrm>
          <a:solidFill>
            <a:schemeClr val="accent1">
              <a:lumMod val="20000"/>
              <a:lumOff val="80000"/>
            </a:schemeClr>
          </a:solidFill>
        </p:spPr>
        <p:txBody>
          <a:bodyPr>
            <a:normAutofit lnSpcReduction="10000"/>
          </a:bodyPr>
          <a:lstStyle/>
          <a:p>
            <a:r>
              <a:rPr lang="en-US" dirty="0"/>
              <a:t>“. . allegations that the giant health plan systematically defrauded Medicare by overstating the severity of its patients’ medical conditions.”</a:t>
            </a:r>
          </a:p>
          <a:p>
            <a:r>
              <a:rPr lang="en-US" dirty="0"/>
              <a:t>“It’s industry-wide and it’s of major proportions”</a:t>
            </a:r>
          </a:p>
          <a:p>
            <a:r>
              <a:rPr lang="en-US" dirty="0"/>
              <a:t>“In 2013 alone, according to an audit by the GAO, Medicare overpaid Medicare Advantage providers $14.1 billion, primarily because of ‘unsupported diagnoses’.”</a:t>
            </a:r>
          </a:p>
          <a:p>
            <a:r>
              <a:rPr lang="en-US" dirty="0"/>
              <a:t>“. . almost 10% of the payments to Medicare Advantage organizations were improper. Given that Medicare Advantage providers were paid about $290 billion last year, that means some $30 billion a year may be going astray.” </a:t>
            </a:r>
          </a:p>
          <a:p>
            <a:endParaRPr lang="en-US" dirty="0"/>
          </a:p>
          <a:p>
            <a:endParaRPr lang="en-US" dirty="0"/>
          </a:p>
        </p:txBody>
      </p:sp>
    </p:spTree>
    <p:extLst>
      <p:ext uri="{BB962C8B-B14F-4D97-AF65-F5344CB8AC3E}">
        <p14:creationId xmlns:p14="http://schemas.microsoft.com/office/powerpoint/2010/main" val="39461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Healthcare in Hawaii post GOP Tax Scam 01-19-18" id="{098A7963-B30E-C746-A00F-F786E4158FFA}" vid="{437C8366-BCB6-5247-A505-F2D16E5C0A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13006</TotalTime>
  <Words>2461</Words>
  <Application>Microsoft Macintosh PowerPoint</Application>
  <PresentationFormat>Letter Paper (8.5x11 in)</PresentationFormat>
  <Paragraphs>245</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Helvetica</vt:lpstr>
      <vt:lpstr>Clarity</vt:lpstr>
      <vt:lpstr>How States privatize—and  can unprivatize Medicaid</vt:lpstr>
      <vt:lpstr>A brief history of privatization of public health insurance programs – Medicare, Medicaid, public employee health benefits</vt:lpstr>
      <vt:lpstr>Why privatize?</vt:lpstr>
      <vt:lpstr>Private interests offer this self-serving--and false--rationale </vt:lpstr>
      <vt:lpstr>The Affordable Care Act has accelerated privatization</vt:lpstr>
      <vt:lpstr>Evidence shows that Over-utilization is NOT the problem</vt:lpstr>
      <vt:lpstr>But corporate fraud and abuse by insurance plans, HMOs, Medicare Advantage, and Medicaid Managed Care is widespread and hugely expensive</vt:lpstr>
      <vt:lpstr>UPCODING -- Physician coding drives “Risk Scores” Risk Scores Drive Medicare Advantage Payment</vt:lpstr>
      <vt:lpstr>“Government lawsuit against Kaiser points to a massive fraud problem in Medicare” – LA Times Aug 4, 2021 </vt:lpstr>
      <vt:lpstr>Similar whistleblower lawsuits are pending or have been settled against Medicare Advantage plans run by:</vt:lpstr>
      <vt:lpstr>AND, Administrative cost can be hidden</vt:lpstr>
      <vt:lpstr>Medicaid Managed Care</vt:lpstr>
      <vt:lpstr>3 Federally Recognized forms of Medicaid</vt:lpstr>
      <vt:lpstr>Adoption of Medicaid Managed Care</vt:lpstr>
      <vt:lpstr>Medicaid Managed Care - Outcomes</vt:lpstr>
      <vt:lpstr>Hawaii’s Medicaid Experience –  Managed Care Organizations (MCO’s)</vt:lpstr>
      <vt:lpstr>Connecticut Medicaid – Replaced MCOs with PCCM in 2012</vt:lpstr>
      <vt:lpstr>Oklahoma Medicaid – direct comparison study of MCOs with PCCM (in 2009)</vt:lpstr>
      <vt:lpstr>How are FFS or PCCM more cost-effective than Medicaid Managed Care</vt:lpstr>
      <vt:lpstr>Focus on reducing administrative cost</vt:lpstr>
      <vt:lpstr>Capitation vs Budgets</vt:lpstr>
      <vt:lpstr>Price controls for Pharma</vt:lpstr>
      <vt:lpstr>Eliminate fiscal intermediaries for state-funded health benefits</vt:lpstr>
      <vt:lpstr>Care Coordination without full-risk health plans, HMOs, and ACOs</vt:lpstr>
      <vt:lpstr>Goal is a universal system covering everyone</vt:lpstr>
      <vt:lpstr>Everybody In, Nobody Out!</vt:lpstr>
      <vt:lpstr>   Questions?  Contact Info: stephenbkemble@gmail.com (808) 497-6521  Questions about adaptation: bzpearson@gmail.com </vt:lpstr>
      <vt:lpstr>Health plans game Medical Loss Ratio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Wrong with ACA Payment and Care Delivery Reforms and What Would Work Better?</dc:title>
  <dc:creator>Stephen Kemble</dc:creator>
  <cp:lastModifiedBy>Barbara Pearson</cp:lastModifiedBy>
  <cp:revision>129</cp:revision>
  <cp:lastPrinted>2021-07-21T18:41:12Z</cp:lastPrinted>
  <dcterms:created xsi:type="dcterms:W3CDTF">2019-04-30T03:59:00Z</dcterms:created>
  <dcterms:modified xsi:type="dcterms:W3CDTF">2022-10-20T00:53:55Z</dcterms:modified>
</cp:coreProperties>
</file>